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65" r:id="rId8"/>
    <p:sldId id="259" r:id="rId9"/>
    <p:sldId id="260" r:id="rId10"/>
    <p:sldId id="261" r:id="rId11"/>
    <p:sldId id="262" r:id="rId12"/>
    <p:sldId id="266" r:id="rId13"/>
    <p:sldId id="264" r:id="rId14"/>
    <p:sldId id="267" r:id="rId15"/>
    <p:sldId id="268" r:id="rId16"/>
    <p:sldId id="269" r:id="rId17"/>
    <p:sldId id="271" r:id="rId18"/>
    <p:sldId id="272" r:id="rId19"/>
    <p:sldId id="273" r:id="rId20"/>
    <p:sldId id="274" r:id="rId21"/>
    <p:sldId id="270" r:id="rId22"/>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ntrega 27/02" id="{0FE01E28-E654-4646-BB70-6985E8207361}">
          <p14:sldIdLst>
            <p14:sldId id="256"/>
            <p14:sldId id="257"/>
            <p14:sldId id="258"/>
            <p14:sldId id="265"/>
            <p14:sldId id="259"/>
            <p14:sldId id="260"/>
            <p14:sldId id="261"/>
            <p14:sldId id="262"/>
            <p14:sldId id="266"/>
            <p14:sldId id="264"/>
            <p14:sldId id="267"/>
            <p14:sldId id="268"/>
            <p14:sldId id="269"/>
            <p14:sldId id="271"/>
            <p14:sldId id="272"/>
            <p14:sldId id="273"/>
            <p14:sldId id="274"/>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91" d="100"/>
          <a:sy n="91" d="100"/>
        </p:scale>
        <p:origin x="53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151E77-21A6-A47E-102C-59A2CC75D6E3}"/>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588B9B12-5BF7-C691-0752-ED6EEAD5E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BE0058B0-89EC-3EE5-C839-0C41888A345F}"/>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5" name="Espaço Reservado para Rodapé 4">
            <a:extLst>
              <a:ext uri="{FF2B5EF4-FFF2-40B4-BE49-F238E27FC236}">
                <a16:creationId xmlns:a16="http://schemas.microsoft.com/office/drawing/2014/main" id="{E7866FD6-147E-0BEE-11E3-1F10613A66B9}"/>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D47429AC-FD23-CFA4-A345-5312FA232B41}"/>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4219564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A40F80-0309-F0AE-DA91-21BF04E4DBF3}"/>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0333DC72-939A-F91A-B46C-3E8155C3C333}"/>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279800F6-379E-1278-BCB5-279FAF3BE23F}"/>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5" name="Espaço Reservado para Rodapé 4">
            <a:extLst>
              <a:ext uri="{FF2B5EF4-FFF2-40B4-BE49-F238E27FC236}">
                <a16:creationId xmlns:a16="http://schemas.microsoft.com/office/drawing/2014/main" id="{AB426741-A649-B2A5-4FE3-FA61C1A93667}"/>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BB06FAC-105B-C6A0-FD7E-55579475B5D5}"/>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1195078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8838DF7-8558-8485-2FEE-3F90B056CB56}"/>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8BC3C339-1F07-5BBB-D286-59BFF200B48A}"/>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7DEDFE6-CD4A-1027-8E6C-915308027F7D}"/>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5" name="Espaço Reservado para Rodapé 4">
            <a:extLst>
              <a:ext uri="{FF2B5EF4-FFF2-40B4-BE49-F238E27FC236}">
                <a16:creationId xmlns:a16="http://schemas.microsoft.com/office/drawing/2014/main" id="{805C5715-78A0-8F1F-1131-574354D0E887}"/>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F5311654-13F1-2CC5-4078-D7BF32C6EB4B}"/>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349573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5468A6-E26F-E49C-02A4-38842EC812D2}"/>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256BC646-4C8B-C3D7-FA5F-962850FA9790}"/>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B171D58F-E016-47CC-D188-EF3AD10965CC}"/>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5" name="Espaço Reservado para Rodapé 4">
            <a:extLst>
              <a:ext uri="{FF2B5EF4-FFF2-40B4-BE49-F238E27FC236}">
                <a16:creationId xmlns:a16="http://schemas.microsoft.com/office/drawing/2014/main" id="{EB2D4AA3-BEDF-F2FC-D319-907491F4352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46B1A48-1F9F-A402-A6F9-515F429E219B}"/>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3629302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208113-695D-A174-B1E2-DD17D4D1089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3D455817-B69A-21C3-0F51-B12FFBD557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CFD72760-6708-A70B-CCCA-4C0307B5D10D}"/>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5" name="Espaço Reservado para Rodapé 4">
            <a:extLst>
              <a:ext uri="{FF2B5EF4-FFF2-40B4-BE49-F238E27FC236}">
                <a16:creationId xmlns:a16="http://schemas.microsoft.com/office/drawing/2014/main" id="{62FD4FCD-38E7-D98C-24DD-0D7D0906E61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D060F34-2F53-67FF-0679-32EB1F4FD83F}"/>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2143817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5FA6BE-D13F-C81D-C1B8-D5D523952143}"/>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FB512A73-668A-49C9-C104-1981CEEF29EA}"/>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ABA0CE9C-01EB-EFEE-3AF7-03376B7F75B0}"/>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AA549ABE-F42B-E66E-7A09-85AA52D75153}"/>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6" name="Espaço Reservado para Rodapé 5">
            <a:extLst>
              <a:ext uri="{FF2B5EF4-FFF2-40B4-BE49-F238E27FC236}">
                <a16:creationId xmlns:a16="http://schemas.microsoft.com/office/drawing/2014/main" id="{6829F8C4-00A1-AE9A-6F0E-406D76D2A54D}"/>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CDDA1CD0-22D4-B75B-7875-DACDB9D6B2EE}"/>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256986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DC4C51-FCD5-86B9-96B1-91134D75EBB2}"/>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3438EE43-5D57-68F5-BD76-46A642382C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0C389D75-20FA-451B-96A6-120EBD4BE791}"/>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942C73DC-B0AA-B6C8-9507-3DF8CFA3B3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E06D2131-D493-41C9-3637-87D937D62F9B}"/>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CD20FB4B-1C99-F20E-CB56-1F4525FA4C83}"/>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8" name="Espaço Reservado para Rodapé 7">
            <a:extLst>
              <a:ext uri="{FF2B5EF4-FFF2-40B4-BE49-F238E27FC236}">
                <a16:creationId xmlns:a16="http://schemas.microsoft.com/office/drawing/2014/main" id="{5DAAAF76-B272-6B81-2FEE-10A37966953F}"/>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780EBE2E-68D8-F9F0-8A03-BD911F5756E0}"/>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66739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885C22-FDD0-6005-B3C8-7BAE4A96A819}"/>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4EB9F34C-3426-C821-3610-F4A38B0E09FF}"/>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4" name="Espaço Reservado para Rodapé 3">
            <a:extLst>
              <a:ext uri="{FF2B5EF4-FFF2-40B4-BE49-F238E27FC236}">
                <a16:creationId xmlns:a16="http://schemas.microsoft.com/office/drawing/2014/main" id="{898B6A3B-EF63-B6D7-8056-621C595B724D}"/>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0D75C664-C561-12E3-BD3E-36D943B4AF73}"/>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2080620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407E0E4E-2F08-AD50-21A3-43DED7FC519E}"/>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3" name="Espaço Reservado para Rodapé 2">
            <a:extLst>
              <a:ext uri="{FF2B5EF4-FFF2-40B4-BE49-F238E27FC236}">
                <a16:creationId xmlns:a16="http://schemas.microsoft.com/office/drawing/2014/main" id="{42B7DC3C-E996-4429-DCCF-244DA95F69EA}"/>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881B9786-8821-E1F8-F173-10ABB586315B}"/>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1904831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72394-5F7B-A6B4-6852-617832A27EA1}"/>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3FB9EA78-61EC-7FE7-319C-E93CAA1332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0E28D0BB-C90A-CE79-B5CB-9C41BA79C7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75E7C939-E208-9538-8F98-439691812112}"/>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6" name="Espaço Reservado para Rodapé 5">
            <a:extLst>
              <a:ext uri="{FF2B5EF4-FFF2-40B4-BE49-F238E27FC236}">
                <a16:creationId xmlns:a16="http://schemas.microsoft.com/office/drawing/2014/main" id="{778170DB-6FFE-587D-02EF-C7E8382EA76A}"/>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65D71F1A-118F-D6AF-76F5-6F6D322072DE}"/>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426996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1F2261-B478-72B7-E4A7-113A907E04FE}"/>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9E47AE2A-6CD1-C089-51FA-310D9EE253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BF8CCE13-61E1-15AA-0B44-041539322E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EA68084E-EC1A-2105-FE1D-3C7B8724E60F}"/>
              </a:ext>
            </a:extLst>
          </p:cNvPr>
          <p:cNvSpPr>
            <a:spLocks noGrp="1"/>
          </p:cNvSpPr>
          <p:nvPr>
            <p:ph type="dt" sz="half" idx="10"/>
          </p:nvPr>
        </p:nvSpPr>
        <p:spPr/>
        <p:txBody>
          <a:bodyPr/>
          <a:lstStyle/>
          <a:p>
            <a:fld id="{9318D4F8-200F-4FCB-BAB0-D5FE073E9B4A}" type="datetimeFigureOut">
              <a:rPr lang="pt-BR" smtClean="0"/>
              <a:t>01/04/2024</a:t>
            </a:fld>
            <a:endParaRPr lang="pt-BR"/>
          </a:p>
        </p:txBody>
      </p:sp>
      <p:sp>
        <p:nvSpPr>
          <p:cNvPr id="6" name="Espaço Reservado para Rodapé 5">
            <a:extLst>
              <a:ext uri="{FF2B5EF4-FFF2-40B4-BE49-F238E27FC236}">
                <a16:creationId xmlns:a16="http://schemas.microsoft.com/office/drawing/2014/main" id="{66763A48-ADFC-51BF-A939-A9D16F56F2E8}"/>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04D3F0A8-A1D7-BFD3-8E9A-5CB9A52876D9}"/>
              </a:ext>
            </a:extLst>
          </p:cNvPr>
          <p:cNvSpPr>
            <a:spLocks noGrp="1"/>
          </p:cNvSpPr>
          <p:nvPr>
            <p:ph type="sldNum" sz="quarter" idx="12"/>
          </p:nvPr>
        </p:nvSpPr>
        <p:spPr/>
        <p:txBody>
          <a:bodyPr/>
          <a:lstStyle/>
          <a:p>
            <a:fld id="{E9EEC18E-543B-421A-A3CF-C77DDF18CDD9}" type="slidenum">
              <a:rPr lang="pt-BR" smtClean="0"/>
              <a:t>‹nº›</a:t>
            </a:fld>
            <a:endParaRPr lang="pt-BR"/>
          </a:p>
        </p:txBody>
      </p:sp>
    </p:spTree>
    <p:extLst>
      <p:ext uri="{BB962C8B-B14F-4D97-AF65-F5344CB8AC3E}">
        <p14:creationId xmlns:p14="http://schemas.microsoft.com/office/powerpoint/2010/main" val="3357197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3AD8BFC-75AB-0AEA-DFB1-8A380F53D3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D7DEDCF9-C12E-665C-F4E3-6ECD569CC0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F369B6BD-139F-6FFA-B817-B4BE4E4054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18D4F8-200F-4FCB-BAB0-D5FE073E9B4A}" type="datetimeFigureOut">
              <a:rPr lang="pt-BR" smtClean="0"/>
              <a:t>01/04/2024</a:t>
            </a:fld>
            <a:endParaRPr lang="pt-BR"/>
          </a:p>
        </p:txBody>
      </p:sp>
      <p:sp>
        <p:nvSpPr>
          <p:cNvPr id="5" name="Espaço Reservado para Rodapé 4">
            <a:extLst>
              <a:ext uri="{FF2B5EF4-FFF2-40B4-BE49-F238E27FC236}">
                <a16:creationId xmlns:a16="http://schemas.microsoft.com/office/drawing/2014/main" id="{B710E8D6-448E-D01F-D3CF-00F62099A2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E67AB0DF-E9BD-E44C-145A-6AFCB3B8C8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EEC18E-543B-421A-A3CF-C77DDF18CDD9}" type="slidenum">
              <a:rPr lang="pt-BR" smtClean="0"/>
              <a:t>‹nº›</a:t>
            </a:fld>
            <a:endParaRPr lang="pt-BR"/>
          </a:p>
        </p:txBody>
      </p:sp>
    </p:spTree>
    <p:extLst>
      <p:ext uri="{BB962C8B-B14F-4D97-AF65-F5344CB8AC3E}">
        <p14:creationId xmlns:p14="http://schemas.microsoft.com/office/powerpoint/2010/main" val="1789935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Imagem 5" descr="Logotipo">
            <a:extLst>
              <a:ext uri="{FF2B5EF4-FFF2-40B4-BE49-F238E27FC236}">
                <a16:creationId xmlns:a16="http://schemas.microsoft.com/office/drawing/2014/main" id="{ECC67D14-B808-0598-0189-B25F0356B2F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880096" y="2474265"/>
            <a:ext cx="2087040" cy="933246"/>
          </a:xfrm>
          <a:prstGeom prst="rect">
            <a:avLst/>
          </a:prstGeom>
        </p:spPr>
      </p:pic>
      <p:sp>
        <p:nvSpPr>
          <p:cNvPr id="7" name="CaixaDeTexto 6">
            <a:extLst>
              <a:ext uri="{FF2B5EF4-FFF2-40B4-BE49-F238E27FC236}">
                <a16:creationId xmlns:a16="http://schemas.microsoft.com/office/drawing/2014/main" id="{DE42A46A-4CDC-99C4-1291-9E4964FB303C}"/>
              </a:ext>
            </a:extLst>
          </p:cNvPr>
          <p:cNvSpPr txBox="1"/>
          <p:nvPr/>
        </p:nvSpPr>
        <p:spPr>
          <a:xfrm>
            <a:off x="768124" y="3510152"/>
            <a:ext cx="3349690" cy="646331"/>
          </a:xfrm>
          <a:prstGeom prst="rect">
            <a:avLst/>
          </a:prstGeom>
          <a:noFill/>
        </p:spPr>
        <p:txBody>
          <a:bodyPr wrap="square" rtlCol="0">
            <a:spAutoFit/>
          </a:bodyPr>
          <a:lstStyle/>
          <a:p>
            <a:r>
              <a:rPr lang="pt-BR" dirty="0">
                <a:solidFill>
                  <a:schemeClr val="bg1"/>
                </a:solidFill>
                <a:latin typeface="Bahnschrift SemiBold" panose="020B0502040204020203" pitchFamily="34" charset="0"/>
              </a:rPr>
              <a:t>E-Commerce, para venda de CDs e Discos de Vinil </a:t>
            </a:r>
          </a:p>
        </p:txBody>
      </p:sp>
      <p:sp>
        <p:nvSpPr>
          <p:cNvPr id="8" name="CaixaDeTexto 7">
            <a:extLst>
              <a:ext uri="{FF2B5EF4-FFF2-40B4-BE49-F238E27FC236}">
                <a16:creationId xmlns:a16="http://schemas.microsoft.com/office/drawing/2014/main" id="{ADCA858A-84E7-348C-31F2-B057DF78BCAE}"/>
              </a:ext>
            </a:extLst>
          </p:cNvPr>
          <p:cNvSpPr txBox="1"/>
          <p:nvPr/>
        </p:nvSpPr>
        <p:spPr>
          <a:xfrm>
            <a:off x="786786" y="4075958"/>
            <a:ext cx="2371193" cy="307777"/>
          </a:xfrm>
          <a:prstGeom prst="rect">
            <a:avLst/>
          </a:prstGeom>
          <a:noFill/>
        </p:spPr>
        <p:txBody>
          <a:bodyPr wrap="square" rtlCol="0">
            <a:spAutoFit/>
          </a:bodyPr>
          <a:lstStyle/>
          <a:p>
            <a:r>
              <a:rPr lang="pt-BR" sz="1400" dirty="0">
                <a:solidFill>
                  <a:schemeClr val="bg1"/>
                </a:solidFill>
                <a:latin typeface="Corbel" panose="020B0503020204020204" pitchFamily="34" charset="0"/>
              </a:rPr>
              <a:t>Oséias Domingos Gomes</a:t>
            </a:r>
          </a:p>
        </p:txBody>
      </p:sp>
      <p:cxnSp>
        <p:nvCxnSpPr>
          <p:cNvPr id="10" name="Conector reto 9">
            <a:extLst>
              <a:ext uri="{FF2B5EF4-FFF2-40B4-BE49-F238E27FC236}">
                <a16:creationId xmlns:a16="http://schemas.microsoft.com/office/drawing/2014/main" id="{6566D5DC-2F82-DCE4-1F25-37220EE305FD}"/>
              </a:ext>
            </a:extLst>
          </p:cNvPr>
          <p:cNvCxnSpPr/>
          <p:nvPr/>
        </p:nvCxnSpPr>
        <p:spPr>
          <a:xfrm>
            <a:off x="839757" y="3463489"/>
            <a:ext cx="33123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769089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5D373D42-E4AC-5ECA-2739-0D6560577DD4}"/>
              </a:ext>
            </a:extLst>
          </p:cNvPr>
          <p:cNvSpPr txBox="1"/>
          <p:nvPr/>
        </p:nvSpPr>
        <p:spPr>
          <a:xfrm>
            <a:off x="753630" y="330985"/>
            <a:ext cx="6554177" cy="400110"/>
          </a:xfrm>
          <a:prstGeom prst="rect">
            <a:avLst/>
          </a:prstGeom>
          <a:noFill/>
        </p:spPr>
        <p:txBody>
          <a:bodyPr wrap="square" rtlCol="0">
            <a:spAutoFit/>
          </a:bodyPr>
          <a:lstStyle/>
          <a:p>
            <a:r>
              <a:rPr lang="pt-BR" sz="2000" dirty="0">
                <a:latin typeface="Bahnschrift SemiBold" panose="020B0502040204020203" pitchFamily="34" charset="0"/>
              </a:rPr>
              <a:t>Diagrama de atividades: Fluxo de compra e cupons  </a:t>
            </a:r>
          </a:p>
        </p:txBody>
      </p:sp>
      <p:pic>
        <p:nvPicPr>
          <p:cNvPr id="3" name="Imagem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53630" y="731095"/>
            <a:ext cx="3797349" cy="5362777"/>
          </a:xfrm>
          <a:prstGeom prst="rect">
            <a:avLst/>
          </a:prstGeom>
        </p:spPr>
      </p:pic>
      <p:pic>
        <p:nvPicPr>
          <p:cNvPr id="5" name="Imagem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6877" y="700815"/>
            <a:ext cx="6745843" cy="5423338"/>
          </a:xfrm>
          <a:prstGeom prst="rect">
            <a:avLst/>
          </a:prstGeom>
        </p:spPr>
      </p:pic>
    </p:spTree>
    <p:extLst>
      <p:ext uri="{BB962C8B-B14F-4D97-AF65-F5344CB8AC3E}">
        <p14:creationId xmlns:p14="http://schemas.microsoft.com/office/powerpoint/2010/main" val="3472872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5D373D42-E4AC-5ECA-2739-0D6560577DD4}"/>
              </a:ext>
            </a:extLst>
          </p:cNvPr>
          <p:cNvSpPr txBox="1"/>
          <p:nvPr/>
        </p:nvSpPr>
        <p:spPr>
          <a:xfrm>
            <a:off x="753630" y="330985"/>
            <a:ext cx="6554177" cy="400110"/>
          </a:xfrm>
          <a:prstGeom prst="rect">
            <a:avLst/>
          </a:prstGeom>
          <a:noFill/>
        </p:spPr>
        <p:txBody>
          <a:bodyPr wrap="square" rtlCol="0">
            <a:spAutoFit/>
          </a:bodyPr>
          <a:lstStyle/>
          <a:p>
            <a:r>
              <a:rPr lang="pt-BR" sz="2000" dirty="0">
                <a:latin typeface="Bahnschrift SemiBold" panose="020B0502040204020203" pitchFamily="34" charset="0"/>
              </a:rPr>
              <a:t>Diagrama de atividades: Fluxo de devolução e troca  </a:t>
            </a:r>
          </a:p>
        </p:txBody>
      </p:sp>
      <p:pic>
        <p:nvPicPr>
          <p:cNvPr id="2" name="Imagem 1"/>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53630" y="731095"/>
            <a:ext cx="4924868" cy="5196739"/>
          </a:xfrm>
          <a:prstGeom prst="rect">
            <a:avLst/>
          </a:prstGeom>
        </p:spPr>
      </p:pic>
      <p:pic>
        <p:nvPicPr>
          <p:cNvPr id="6" name="Imagem 5"/>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067366" y="731095"/>
            <a:ext cx="4137688" cy="5196739"/>
          </a:xfrm>
          <a:prstGeom prst="rect">
            <a:avLst/>
          </a:prstGeom>
        </p:spPr>
      </p:pic>
    </p:spTree>
    <p:extLst>
      <p:ext uri="{BB962C8B-B14F-4D97-AF65-F5344CB8AC3E}">
        <p14:creationId xmlns:p14="http://schemas.microsoft.com/office/powerpoint/2010/main" val="3536112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5D373D42-E4AC-5ECA-2739-0D6560577DD4}"/>
              </a:ext>
            </a:extLst>
          </p:cNvPr>
          <p:cNvSpPr txBox="1"/>
          <p:nvPr/>
        </p:nvSpPr>
        <p:spPr>
          <a:xfrm>
            <a:off x="378372" y="257413"/>
            <a:ext cx="6554177" cy="646331"/>
          </a:xfrm>
          <a:prstGeom prst="rect">
            <a:avLst/>
          </a:prstGeom>
          <a:noFill/>
        </p:spPr>
        <p:txBody>
          <a:bodyPr wrap="square" rtlCol="0">
            <a:spAutoFit/>
          </a:bodyPr>
          <a:lstStyle/>
          <a:p>
            <a:r>
              <a:rPr lang="pt-BR" sz="2000" dirty="0" err="1">
                <a:latin typeface="Bahnschrift SemiBold" panose="020B0502040204020203" pitchFamily="34" charset="0"/>
              </a:rPr>
              <a:t>Kanban</a:t>
            </a:r>
            <a:r>
              <a:rPr lang="pt-BR" sz="2000" dirty="0">
                <a:latin typeface="Bahnschrift SemiBold" panose="020B0502040204020203" pitchFamily="34" charset="0"/>
              </a:rPr>
              <a:t> – Atividades</a:t>
            </a:r>
          </a:p>
          <a:p>
            <a:r>
              <a:rPr lang="pt-BR" sz="1600" dirty="0">
                <a:latin typeface="Corbel" panose="020B0503020204020204" pitchFamily="34" charset="0"/>
              </a:rPr>
              <a:t>Atualização das atividades que compõem a construção do projeto.</a:t>
            </a:r>
          </a:p>
        </p:txBody>
      </p:sp>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72" y="998337"/>
            <a:ext cx="11571889" cy="5320157"/>
          </a:xfrm>
          <a:prstGeom prst="rect">
            <a:avLst/>
          </a:prstGeom>
        </p:spPr>
      </p:pic>
    </p:spTree>
    <p:extLst>
      <p:ext uri="{BB962C8B-B14F-4D97-AF65-F5344CB8AC3E}">
        <p14:creationId xmlns:p14="http://schemas.microsoft.com/office/powerpoint/2010/main" val="33482641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DE42A46A-4CDC-99C4-1291-9E4964FB303C}"/>
              </a:ext>
            </a:extLst>
          </p:cNvPr>
          <p:cNvSpPr txBox="1"/>
          <p:nvPr/>
        </p:nvSpPr>
        <p:spPr>
          <a:xfrm>
            <a:off x="786786" y="2791213"/>
            <a:ext cx="3349690" cy="646331"/>
          </a:xfrm>
          <a:prstGeom prst="rect">
            <a:avLst/>
          </a:prstGeom>
          <a:noFill/>
        </p:spPr>
        <p:txBody>
          <a:bodyPr wrap="square" rtlCol="0">
            <a:spAutoFit/>
          </a:bodyPr>
          <a:lstStyle/>
          <a:p>
            <a:r>
              <a:rPr lang="pt-BR" dirty="0">
                <a:solidFill>
                  <a:schemeClr val="bg1"/>
                </a:solidFill>
                <a:latin typeface="Bahnschrift SemiBold" panose="020B0502040204020203" pitchFamily="34" charset="0"/>
              </a:rPr>
              <a:t>Entrega 3</a:t>
            </a:r>
          </a:p>
          <a:p>
            <a:r>
              <a:rPr lang="pt-BR" dirty="0">
                <a:solidFill>
                  <a:schemeClr val="bg1"/>
                </a:solidFill>
                <a:latin typeface="Bahnschrift SemiBold" panose="020B0502040204020203" pitchFamily="34" charset="0"/>
              </a:rPr>
              <a:t>Apresentação de telas</a:t>
            </a:r>
          </a:p>
        </p:txBody>
      </p:sp>
      <p:cxnSp>
        <p:nvCxnSpPr>
          <p:cNvPr id="10" name="Conector reto 9">
            <a:extLst>
              <a:ext uri="{FF2B5EF4-FFF2-40B4-BE49-F238E27FC236}">
                <a16:creationId xmlns:a16="http://schemas.microsoft.com/office/drawing/2014/main" id="{6566D5DC-2F82-DCE4-1F25-37220EE305FD}"/>
              </a:ext>
            </a:extLst>
          </p:cNvPr>
          <p:cNvCxnSpPr/>
          <p:nvPr/>
        </p:nvCxnSpPr>
        <p:spPr>
          <a:xfrm>
            <a:off x="839757" y="3463489"/>
            <a:ext cx="33123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CaixaDeTexto 8">
            <a:extLst>
              <a:ext uri="{FF2B5EF4-FFF2-40B4-BE49-F238E27FC236}">
                <a16:creationId xmlns:a16="http://schemas.microsoft.com/office/drawing/2014/main" id="{ADCA858A-84E7-348C-31F2-B057DF78BCAE}"/>
              </a:ext>
            </a:extLst>
          </p:cNvPr>
          <p:cNvSpPr txBox="1"/>
          <p:nvPr/>
        </p:nvSpPr>
        <p:spPr>
          <a:xfrm>
            <a:off x="807805" y="3489435"/>
            <a:ext cx="2371193" cy="307777"/>
          </a:xfrm>
          <a:prstGeom prst="rect">
            <a:avLst/>
          </a:prstGeom>
          <a:noFill/>
        </p:spPr>
        <p:txBody>
          <a:bodyPr wrap="square" rtlCol="0">
            <a:spAutoFit/>
          </a:bodyPr>
          <a:lstStyle/>
          <a:p>
            <a:r>
              <a:rPr lang="pt-BR" sz="1400" dirty="0">
                <a:solidFill>
                  <a:schemeClr val="bg1"/>
                </a:solidFill>
              </a:rPr>
              <a:t>19/03/2024</a:t>
            </a:r>
          </a:p>
        </p:txBody>
      </p:sp>
    </p:spTree>
    <p:extLst>
      <p:ext uri="{BB962C8B-B14F-4D97-AF65-F5344CB8AC3E}">
        <p14:creationId xmlns:p14="http://schemas.microsoft.com/office/powerpoint/2010/main" val="3416178950"/>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5D373D42-E4AC-5ECA-2739-0D6560577DD4}"/>
              </a:ext>
            </a:extLst>
          </p:cNvPr>
          <p:cNvSpPr txBox="1"/>
          <p:nvPr/>
        </p:nvSpPr>
        <p:spPr>
          <a:xfrm>
            <a:off x="669547" y="162819"/>
            <a:ext cx="6554177" cy="400110"/>
          </a:xfrm>
          <a:prstGeom prst="rect">
            <a:avLst/>
          </a:prstGeom>
          <a:noFill/>
        </p:spPr>
        <p:txBody>
          <a:bodyPr wrap="square" rtlCol="0">
            <a:spAutoFit/>
          </a:bodyPr>
          <a:lstStyle/>
          <a:p>
            <a:r>
              <a:rPr lang="pt-BR" sz="2000" dirty="0">
                <a:latin typeface="Bahnschrift SemiBold" panose="020B0502040204020203" pitchFamily="34" charset="0"/>
              </a:rPr>
              <a:t>Demonstrativo das Telas da Aplicação</a:t>
            </a:r>
          </a:p>
        </p:txBody>
      </p:sp>
      <p:pic>
        <p:nvPicPr>
          <p:cNvPr id="3" name="Imagem 2"/>
          <p:cNvPicPr>
            <a:picLocks noChangeAspect="1"/>
          </p:cNvPicPr>
          <p:nvPr/>
        </p:nvPicPr>
        <p:blipFill>
          <a:blip r:embed="rId3"/>
          <a:stretch>
            <a:fillRect/>
          </a:stretch>
        </p:blipFill>
        <p:spPr>
          <a:xfrm>
            <a:off x="753629" y="752115"/>
            <a:ext cx="9687907" cy="5207250"/>
          </a:xfrm>
          <a:prstGeom prst="rect">
            <a:avLst/>
          </a:prstGeom>
        </p:spPr>
      </p:pic>
      <p:sp>
        <p:nvSpPr>
          <p:cNvPr id="7" name="CaixaDeTexto 6">
            <a:extLst>
              <a:ext uri="{FF2B5EF4-FFF2-40B4-BE49-F238E27FC236}">
                <a16:creationId xmlns:a16="http://schemas.microsoft.com/office/drawing/2014/main" id="{5D373D42-E4AC-5ECA-2739-0D6560577DD4}"/>
              </a:ext>
            </a:extLst>
          </p:cNvPr>
          <p:cNvSpPr txBox="1"/>
          <p:nvPr/>
        </p:nvSpPr>
        <p:spPr>
          <a:xfrm>
            <a:off x="690567" y="454096"/>
            <a:ext cx="6554177" cy="276999"/>
          </a:xfrm>
          <a:prstGeom prst="rect">
            <a:avLst/>
          </a:prstGeom>
          <a:noFill/>
        </p:spPr>
        <p:txBody>
          <a:bodyPr wrap="square" rtlCol="0">
            <a:spAutoFit/>
          </a:bodyPr>
          <a:lstStyle/>
          <a:p>
            <a:r>
              <a:rPr lang="pt-BR" sz="1200" dirty="0">
                <a:solidFill>
                  <a:srgbClr val="FF0000"/>
                </a:solidFill>
              </a:rPr>
              <a:t>Observação: Nem todas as telas estão presentes, esta é apenas uma amostra</a:t>
            </a:r>
          </a:p>
        </p:txBody>
      </p:sp>
    </p:spTree>
    <p:extLst>
      <p:ext uri="{BB962C8B-B14F-4D97-AF65-F5344CB8AC3E}">
        <p14:creationId xmlns:p14="http://schemas.microsoft.com/office/powerpoint/2010/main" val="358702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629" y="731095"/>
            <a:ext cx="9687907" cy="5207249"/>
          </a:xfrm>
          <a:prstGeom prst="rect">
            <a:avLst/>
          </a:prstGeom>
        </p:spPr>
      </p:pic>
      <p:sp>
        <p:nvSpPr>
          <p:cNvPr id="5" name="CaixaDeTexto 4">
            <a:extLst>
              <a:ext uri="{FF2B5EF4-FFF2-40B4-BE49-F238E27FC236}">
                <a16:creationId xmlns:a16="http://schemas.microsoft.com/office/drawing/2014/main" id="{5D373D42-E4AC-5ECA-2739-0D6560577DD4}"/>
              </a:ext>
            </a:extLst>
          </p:cNvPr>
          <p:cNvSpPr txBox="1"/>
          <p:nvPr/>
        </p:nvSpPr>
        <p:spPr>
          <a:xfrm>
            <a:off x="669547" y="162819"/>
            <a:ext cx="6554177" cy="400110"/>
          </a:xfrm>
          <a:prstGeom prst="rect">
            <a:avLst/>
          </a:prstGeom>
          <a:noFill/>
        </p:spPr>
        <p:txBody>
          <a:bodyPr wrap="square" rtlCol="0">
            <a:spAutoFit/>
          </a:bodyPr>
          <a:lstStyle/>
          <a:p>
            <a:r>
              <a:rPr lang="pt-BR" sz="2000" dirty="0">
                <a:latin typeface="Bahnschrift SemiBold" panose="020B0502040204020203" pitchFamily="34" charset="0"/>
              </a:rPr>
              <a:t>Demonstrativo das Telas da Aplicação</a:t>
            </a:r>
          </a:p>
        </p:txBody>
      </p:sp>
      <p:sp>
        <p:nvSpPr>
          <p:cNvPr id="6" name="CaixaDeTexto 5">
            <a:extLst>
              <a:ext uri="{FF2B5EF4-FFF2-40B4-BE49-F238E27FC236}">
                <a16:creationId xmlns:a16="http://schemas.microsoft.com/office/drawing/2014/main" id="{5D373D42-E4AC-5ECA-2739-0D6560577DD4}"/>
              </a:ext>
            </a:extLst>
          </p:cNvPr>
          <p:cNvSpPr txBox="1"/>
          <p:nvPr/>
        </p:nvSpPr>
        <p:spPr>
          <a:xfrm>
            <a:off x="690567" y="454096"/>
            <a:ext cx="6554177" cy="276999"/>
          </a:xfrm>
          <a:prstGeom prst="rect">
            <a:avLst/>
          </a:prstGeom>
          <a:noFill/>
        </p:spPr>
        <p:txBody>
          <a:bodyPr wrap="square" rtlCol="0">
            <a:spAutoFit/>
          </a:bodyPr>
          <a:lstStyle/>
          <a:p>
            <a:r>
              <a:rPr lang="pt-BR" sz="1200" dirty="0">
                <a:solidFill>
                  <a:srgbClr val="FF0000"/>
                </a:solidFill>
              </a:rPr>
              <a:t>Observação: Nem todas as telas estão presentes, esta é apenas uma amostra</a:t>
            </a:r>
          </a:p>
        </p:txBody>
      </p:sp>
    </p:spTree>
    <p:extLst>
      <p:ext uri="{BB962C8B-B14F-4D97-AF65-F5344CB8AC3E}">
        <p14:creationId xmlns:p14="http://schemas.microsoft.com/office/powerpoint/2010/main" val="3282567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630" y="731095"/>
            <a:ext cx="9687905" cy="5207249"/>
          </a:xfrm>
          <a:prstGeom prst="rect">
            <a:avLst/>
          </a:prstGeom>
        </p:spPr>
      </p:pic>
      <p:sp>
        <p:nvSpPr>
          <p:cNvPr id="5" name="CaixaDeTexto 4">
            <a:extLst>
              <a:ext uri="{FF2B5EF4-FFF2-40B4-BE49-F238E27FC236}">
                <a16:creationId xmlns:a16="http://schemas.microsoft.com/office/drawing/2014/main" id="{5D373D42-E4AC-5ECA-2739-0D6560577DD4}"/>
              </a:ext>
            </a:extLst>
          </p:cNvPr>
          <p:cNvSpPr txBox="1"/>
          <p:nvPr/>
        </p:nvSpPr>
        <p:spPr>
          <a:xfrm>
            <a:off x="669547" y="162819"/>
            <a:ext cx="6554177" cy="400110"/>
          </a:xfrm>
          <a:prstGeom prst="rect">
            <a:avLst/>
          </a:prstGeom>
          <a:noFill/>
        </p:spPr>
        <p:txBody>
          <a:bodyPr wrap="square" rtlCol="0">
            <a:spAutoFit/>
          </a:bodyPr>
          <a:lstStyle/>
          <a:p>
            <a:r>
              <a:rPr lang="pt-BR" sz="2000" dirty="0">
                <a:latin typeface="Bahnschrift SemiBold" panose="020B0502040204020203" pitchFamily="34" charset="0"/>
              </a:rPr>
              <a:t>Demonstrativo das Telas da Aplicação</a:t>
            </a:r>
          </a:p>
        </p:txBody>
      </p:sp>
      <p:sp>
        <p:nvSpPr>
          <p:cNvPr id="6" name="CaixaDeTexto 5">
            <a:extLst>
              <a:ext uri="{FF2B5EF4-FFF2-40B4-BE49-F238E27FC236}">
                <a16:creationId xmlns:a16="http://schemas.microsoft.com/office/drawing/2014/main" id="{5D373D42-E4AC-5ECA-2739-0D6560577DD4}"/>
              </a:ext>
            </a:extLst>
          </p:cNvPr>
          <p:cNvSpPr txBox="1"/>
          <p:nvPr/>
        </p:nvSpPr>
        <p:spPr>
          <a:xfrm>
            <a:off x="690567" y="454096"/>
            <a:ext cx="6554177" cy="276999"/>
          </a:xfrm>
          <a:prstGeom prst="rect">
            <a:avLst/>
          </a:prstGeom>
          <a:noFill/>
        </p:spPr>
        <p:txBody>
          <a:bodyPr wrap="square" rtlCol="0">
            <a:spAutoFit/>
          </a:bodyPr>
          <a:lstStyle/>
          <a:p>
            <a:r>
              <a:rPr lang="pt-BR" sz="1200" dirty="0">
                <a:solidFill>
                  <a:srgbClr val="FF0000"/>
                </a:solidFill>
              </a:rPr>
              <a:t>Observação: Nem todas as telas estão presentes, esta é apenas uma amostra</a:t>
            </a:r>
          </a:p>
        </p:txBody>
      </p:sp>
    </p:spTree>
    <p:extLst>
      <p:ext uri="{BB962C8B-B14F-4D97-AF65-F5344CB8AC3E}">
        <p14:creationId xmlns:p14="http://schemas.microsoft.com/office/powerpoint/2010/main" val="3550109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630" y="731095"/>
            <a:ext cx="9687905" cy="5207248"/>
          </a:xfrm>
          <a:prstGeom prst="rect">
            <a:avLst/>
          </a:prstGeom>
        </p:spPr>
      </p:pic>
      <p:sp>
        <p:nvSpPr>
          <p:cNvPr id="5" name="CaixaDeTexto 4">
            <a:extLst>
              <a:ext uri="{FF2B5EF4-FFF2-40B4-BE49-F238E27FC236}">
                <a16:creationId xmlns:a16="http://schemas.microsoft.com/office/drawing/2014/main" id="{5D373D42-E4AC-5ECA-2739-0D6560577DD4}"/>
              </a:ext>
            </a:extLst>
          </p:cNvPr>
          <p:cNvSpPr txBox="1"/>
          <p:nvPr/>
        </p:nvSpPr>
        <p:spPr>
          <a:xfrm>
            <a:off x="669547" y="162819"/>
            <a:ext cx="6554177" cy="400110"/>
          </a:xfrm>
          <a:prstGeom prst="rect">
            <a:avLst/>
          </a:prstGeom>
          <a:noFill/>
        </p:spPr>
        <p:txBody>
          <a:bodyPr wrap="square" rtlCol="0">
            <a:spAutoFit/>
          </a:bodyPr>
          <a:lstStyle/>
          <a:p>
            <a:r>
              <a:rPr lang="pt-BR" sz="2000" dirty="0">
                <a:latin typeface="Bahnschrift SemiBold" panose="020B0502040204020203" pitchFamily="34" charset="0"/>
              </a:rPr>
              <a:t>Demonstrativo das Telas da Aplicação</a:t>
            </a:r>
          </a:p>
        </p:txBody>
      </p:sp>
      <p:sp>
        <p:nvSpPr>
          <p:cNvPr id="6" name="CaixaDeTexto 5">
            <a:extLst>
              <a:ext uri="{FF2B5EF4-FFF2-40B4-BE49-F238E27FC236}">
                <a16:creationId xmlns:a16="http://schemas.microsoft.com/office/drawing/2014/main" id="{5D373D42-E4AC-5ECA-2739-0D6560577DD4}"/>
              </a:ext>
            </a:extLst>
          </p:cNvPr>
          <p:cNvSpPr txBox="1"/>
          <p:nvPr/>
        </p:nvSpPr>
        <p:spPr>
          <a:xfrm>
            <a:off x="690567" y="454096"/>
            <a:ext cx="6554177" cy="276999"/>
          </a:xfrm>
          <a:prstGeom prst="rect">
            <a:avLst/>
          </a:prstGeom>
          <a:noFill/>
        </p:spPr>
        <p:txBody>
          <a:bodyPr wrap="square" rtlCol="0">
            <a:spAutoFit/>
          </a:bodyPr>
          <a:lstStyle/>
          <a:p>
            <a:r>
              <a:rPr lang="pt-BR" sz="1200" dirty="0">
                <a:solidFill>
                  <a:srgbClr val="FF0000"/>
                </a:solidFill>
              </a:rPr>
              <a:t>Observação: Nem todas as telas estão presentes, esta é apenas uma amostra</a:t>
            </a:r>
          </a:p>
        </p:txBody>
      </p:sp>
    </p:spTree>
    <p:extLst>
      <p:ext uri="{BB962C8B-B14F-4D97-AF65-F5344CB8AC3E}">
        <p14:creationId xmlns:p14="http://schemas.microsoft.com/office/powerpoint/2010/main" val="1510154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5D373D42-E4AC-5ECA-2739-0D6560577DD4}"/>
              </a:ext>
            </a:extLst>
          </p:cNvPr>
          <p:cNvSpPr txBox="1"/>
          <p:nvPr/>
        </p:nvSpPr>
        <p:spPr>
          <a:xfrm>
            <a:off x="378372" y="257413"/>
            <a:ext cx="6554177" cy="646331"/>
          </a:xfrm>
          <a:prstGeom prst="rect">
            <a:avLst/>
          </a:prstGeom>
          <a:noFill/>
        </p:spPr>
        <p:txBody>
          <a:bodyPr wrap="square" rtlCol="0">
            <a:spAutoFit/>
          </a:bodyPr>
          <a:lstStyle/>
          <a:p>
            <a:r>
              <a:rPr lang="pt-BR" sz="2000" dirty="0" err="1">
                <a:latin typeface="Bahnschrift SemiBold" panose="020B0502040204020203" pitchFamily="34" charset="0"/>
              </a:rPr>
              <a:t>Kanban</a:t>
            </a:r>
            <a:r>
              <a:rPr lang="pt-BR" sz="2000" dirty="0">
                <a:latin typeface="Bahnschrift SemiBold" panose="020B0502040204020203" pitchFamily="34" charset="0"/>
              </a:rPr>
              <a:t> – Atividades</a:t>
            </a:r>
          </a:p>
          <a:p>
            <a:r>
              <a:rPr lang="pt-BR" sz="1600" dirty="0">
                <a:latin typeface="Corbel" panose="020B0503020204020204" pitchFamily="34" charset="0"/>
              </a:rPr>
              <a:t>Atualização das atividades que compõem a construção do projeto.</a:t>
            </a:r>
          </a:p>
        </p:txBody>
      </p:sp>
      <p:pic>
        <p:nvPicPr>
          <p:cNvPr id="3" name="Imagem 2"/>
          <p:cNvPicPr>
            <a:picLocks noChangeAspect="1"/>
          </p:cNvPicPr>
          <p:nvPr/>
        </p:nvPicPr>
        <p:blipFill>
          <a:blip r:embed="rId3"/>
          <a:stretch>
            <a:fillRect/>
          </a:stretch>
        </p:blipFill>
        <p:spPr>
          <a:xfrm>
            <a:off x="378373" y="903745"/>
            <a:ext cx="11315470" cy="4950518"/>
          </a:xfrm>
          <a:prstGeom prst="rect">
            <a:avLst/>
          </a:prstGeom>
        </p:spPr>
      </p:pic>
    </p:spTree>
    <p:extLst>
      <p:ext uri="{BB962C8B-B14F-4D97-AF65-F5344CB8AC3E}">
        <p14:creationId xmlns:p14="http://schemas.microsoft.com/office/powerpoint/2010/main" val="2416664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Imagem 9" descr="Logotipo">
            <a:extLst>
              <a:ext uri="{FF2B5EF4-FFF2-40B4-BE49-F238E27FC236}">
                <a16:creationId xmlns:a16="http://schemas.microsoft.com/office/drawing/2014/main" id="{7DF0E5C9-CDC1-1EF8-6CCD-3DBB08549904}"/>
              </a:ext>
            </a:extLst>
          </p:cNvPr>
          <p:cNvPicPr>
            <a:picLocks noChangeAspect="1"/>
          </p:cNvPicPr>
          <p:nvPr/>
        </p:nvPicPr>
        <p:blipFill>
          <a:blip r:embed="rId3" cstate="hqprint">
            <a:duotone>
              <a:prstClr val="black"/>
              <a:schemeClr val="accent3">
                <a:tint val="45000"/>
                <a:satMod val="400000"/>
              </a:schemeClr>
            </a:duotone>
            <a:extLst>
              <a:ext uri="{BEBA8EAE-BF5A-486C-A8C5-ECC9F3942E4B}">
                <a14:imgProps xmlns:a14="http://schemas.microsoft.com/office/drawing/2010/main">
                  <a14:imgLayer r:embed="rId4">
                    <a14:imgEffect>
                      <a14:artisticGlowEdges/>
                    </a14:imgEffect>
                  </a14:imgLayer>
                </a14:imgProps>
              </a:ext>
              <a:ext uri="{28A0092B-C50C-407E-A947-70E740481C1C}">
                <a14:useLocalDpi xmlns:a14="http://schemas.microsoft.com/office/drawing/2010/main" val="0"/>
              </a:ext>
            </a:extLst>
          </a:blip>
          <a:stretch>
            <a:fillRect/>
          </a:stretch>
        </p:blipFill>
        <p:spPr>
          <a:xfrm>
            <a:off x="671946" y="551196"/>
            <a:ext cx="1207613" cy="540000"/>
          </a:xfrm>
          <a:prstGeom prst="rect">
            <a:avLst/>
          </a:prstGeom>
        </p:spPr>
      </p:pic>
      <p:sp>
        <p:nvSpPr>
          <p:cNvPr id="11" name="CaixaDeTexto 10">
            <a:extLst>
              <a:ext uri="{FF2B5EF4-FFF2-40B4-BE49-F238E27FC236}">
                <a16:creationId xmlns:a16="http://schemas.microsoft.com/office/drawing/2014/main" id="{D4140019-3479-C710-7ED5-644E07410F29}"/>
              </a:ext>
            </a:extLst>
          </p:cNvPr>
          <p:cNvSpPr txBox="1"/>
          <p:nvPr/>
        </p:nvSpPr>
        <p:spPr>
          <a:xfrm>
            <a:off x="587866" y="1493378"/>
            <a:ext cx="3682477" cy="2462213"/>
          </a:xfrm>
          <a:prstGeom prst="rect">
            <a:avLst/>
          </a:prstGeom>
          <a:noFill/>
        </p:spPr>
        <p:txBody>
          <a:bodyPr wrap="square" rtlCol="0">
            <a:spAutoFit/>
          </a:bodyPr>
          <a:lstStyle/>
          <a:p>
            <a:r>
              <a:rPr lang="pt-BR" sz="2400" dirty="0">
                <a:latin typeface="Bahnschrift SemiBold" panose="020B0502040204020203" pitchFamily="34" charset="0"/>
              </a:rPr>
              <a:t>E-Commerce</a:t>
            </a:r>
          </a:p>
          <a:p>
            <a:r>
              <a:rPr lang="pt-BR" dirty="0">
                <a:latin typeface="Corbel" panose="020B0503020204020204" pitchFamily="34" charset="0"/>
              </a:rPr>
              <a:t>Projeto para matéria; Laboratório e Engenharia de Software.</a:t>
            </a:r>
          </a:p>
          <a:p>
            <a:endParaRPr lang="pt-BR" dirty="0">
              <a:latin typeface="Corbel" panose="020B0503020204020204" pitchFamily="34" charset="0"/>
            </a:endParaRPr>
          </a:p>
          <a:p>
            <a:endParaRPr lang="pt-BR" dirty="0">
              <a:latin typeface="Corbel" panose="020B0503020204020204" pitchFamily="34" charset="0"/>
            </a:endParaRPr>
          </a:p>
          <a:p>
            <a:r>
              <a:rPr lang="pt-BR" sz="2000" dirty="0">
                <a:latin typeface="Bahnschrift SemiBold" panose="020B0502040204020203" pitchFamily="34" charset="0"/>
              </a:rPr>
              <a:t>Tema:</a:t>
            </a:r>
          </a:p>
          <a:p>
            <a:r>
              <a:rPr lang="pt-BR" sz="2000" dirty="0">
                <a:latin typeface="Bahnschrift SemiBold" panose="020B0502040204020203" pitchFamily="34" charset="0"/>
              </a:rPr>
              <a:t>CDs e Discos de Vinil</a:t>
            </a:r>
          </a:p>
          <a:p>
            <a:endParaRPr lang="pt-BR" dirty="0">
              <a:latin typeface="Corbel" panose="020B0503020204020204" pitchFamily="34" charset="0"/>
            </a:endParaRPr>
          </a:p>
        </p:txBody>
      </p:sp>
      <p:sp>
        <p:nvSpPr>
          <p:cNvPr id="12" name="CaixaDeTexto 11">
            <a:extLst>
              <a:ext uri="{FF2B5EF4-FFF2-40B4-BE49-F238E27FC236}">
                <a16:creationId xmlns:a16="http://schemas.microsoft.com/office/drawing/2014/main" id="{F68CD33B-6837-B2CF-697D-BFE6078D8096}"/>
              </a:ext>
            </a:extLst>
          </p:cNvPr>
          <p:cNvSpPr txBox="1"/>
          <p:nvPr/>
        </p:nvSpPr>
        <p:spPr>
          <a:xfrm>
            <a:off x="6472639" y="1370268"/>
            <a:ext cx="4939645" cy="2585323"/>
          </a:xfrm>
          <a:prstGeom prst="rect">
            <a:avLst/>
          </a:prstGeom>
          <a:noFill/>
        </p:spPr>
        <p:txBody>
          <a:bodyPr wrap="square" rtlCol="0">
            <a:spAutoFit/>
          </a:bodyPr>
          <a:lstStyle/>
          <a:p>
            <a:pPr algn="just"/>
            <a:r>
              <a:rPr lang="pt-BR" b="0" i="0" dirty="0">
                <a:solidFill>
                  <a:srgbClr val="0D0D0D"/>
                </a:solidFill>
                <a:effectLst/>
                <a:latin typeface="Corbel" panose="020B0503020204020204" pitchFamily="34" charset="0"/>
              </a:rPr>
              <a:t>Este e-commerce tem como foco principal a comercialização de CDs e discos de vinil. O projeto visa aprimorar a habilidade de gerenciamento de escopo, otimizar o fluxo de atividades e aprofundar o entendimento das regras de negócio, além de fortalecer a persistência em bancos de dados. O objetivo é aplicar os principais atributos adquiridos ao longo do curso para desenvolver e analisar um sistema completo.</a:t>
            </a:r>
            <a:endParaRPr lang="pt-BR" dirty="0">
              <a:latin typeface="Corbel" panose="020B0503020204020204" pitchFamily="34" charset="0"/>
            </a:endParaRPr>
          </a:p>
        </p:txBody>
      </p:sp>
    </p:spTree>
    <p:extLst>
      <p:ext uri="{BB962C8B-B14F-4D97-AF65-F5344CB8AC3E}">
        <p14:creationId xmlns:p14="http://schemas.microsoft.com/office/powerpoint/2010/main" val="325026042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69000D5E-FE53-46B1-6058-7052392D2020}"/>
            </a:ext>
          </a:extLst>
        </p:cNvPr>
        <p:cNvGrpSpPr/>
        <p:nvPr/>
      </p:nvGrpSpPr>
      <p:grpSpPr>
        <a:xfrm>
          <a:off x="0" y="0"/>
          <a:ext cx="0" cy="0"/>
          <a:chOff x="0" y="0"/>
          <a:chExt cx="0" cy="0"/>
        </a:xfrm>
      </p:grpSpPr>
      <p:pic>
        <p:nvPicPr>
          <p:cNvPr id="10" name="Imagem 9" descr="Logotipo">
            <a:extLst>
              <a:ext uri="{FF2B5EF4-FFF2-40B4-BE49-F238E27FC236}">
                <a16:creationId xmlns:a16="http://schemas.microsoft.com/office/drawing/2014/main" id="{1F2ED445-8B64-321F-B3D4-DD4B3642FB51}"/>
              </a:ext>
            </a:extLst>
          </p:cNvPr>
          <p:cNvPicPr>
            <a:picLocks noChangeAspect="1"/>
          </p:cNvPicPr>
          <p:nvPr/>
        </p:nvPicPr>
        <p:blipFill>
          <a:blip r:embed="rId3" cstate="hqprint">
            <a:duotone>
              <a:prstClr val="black"/>
              <a:schemeClr val="accent3">
                <a:tint val="45000"/>
                <a:satMod val="400000"/>
              </a:schemeClr>
            </a:duotone>
            <a:extLst>
              <a:ext uri="{BEBA8EAE-BF5A-486C-A8C5-ECC9F3942E4B}">
                <a14:imgProps xmlns:a14="http://schemas.microsoft.com/office/drawing/2010/main">
                  <a14:imgLayer r:embed="rId4">
                    <a14:imgEffect>
                      <a14:artisticGlowEdges/>
                    </a14:imgEffect>
                  </a14:imgLayer>
                </a14:imgProps>
              </a:ext>
              <a:ext uri="{28A0092B-C50C-407E-A947-70E740481C1C}">
                <a14:useLocalDpi xmlns:a14="http://schemas.microsoft.com/office/drawing/2010/main" val="0"/>
              </a:ext>
            </a:extLst>
          </a:blip>
          <a:stretch>
            <a:fillRect/>
          </a:stretch>
        </p:blipFill>
        <p:spPr>
          <a:xfrm>
            <a:off x="587866" y="551196"/>
            <a:ext cx="1207613" cy="540000"/>
          </a:xfrm>
          <a:prstGeom prst="rect">
            <a:avLst/>
          </a:prstGeom>
        </p:spPr>
      </p:pic>
      <p:sp>
        <p:nvSpPr>
          <p:cNvPr id="11" name="CaixaDeTexto 10">
            <a:extLst>
              <a:ext uri="{FF2B5EF4-FFF2-40B4-BE49-F238E27FC236}">
                <a16:creationId xmlns:a16="http://schemas.microsoft.com/office/drawing/2014/main" id="{CE233CB6-48CB-1CF5-0CF8-C1A13865B393}"/>
              </a:ext>
            </a:extLst>
          </p:cNvPr>
          <p:cNvSpPr txBox="1"/>
          <p:nvPr/>
        </p:nvSpPr>
        <p:spPr>
          <a:xfrm>
            <a:off x="485432" y="1370268"/>
            <a:ext cx="3682477" cy="1015663"/>
          </a:xfrm>
          <a:prstGeom prst="rect">
            <a:avLst/>
          </a:prstGeom>
          <a:noFill/>
        </p:spPr>
        <p:txBody>
          <a:bodyPr wrap="square" rtlCol="0">
            <a:spAutoFit/>
          </a:bodyPr>
          <a:lstStyle/>
          <a:p>
            <a:r>
              <a:rPr lang="pt-BR" sz="2400" dirty="0">
                <a:latin typeface="Bahnschrift SemiBold" panose="020B0502040204020203" pitchFamily="34" charset="0"/>
              </a:rPr>
              <a:t>Tecnologias</a:t>
            </a:r>
          </a:p>
          <a:p>
            <a:r>
              <a:rPr lang="pt-BR" dirty="0">
                <a:latin typeface="Corbel" panose="020B0503020204020204" pitchFamily="34" charset="0"/>
              </a:rPr>
              <a:t>Apresentação das tecnologias que serão usadas no decorrer do projeto.</a:t>
            </a:r>
          </a:p>
        </p:txBody>
      </p:sp>
      <p:graphicFrame>
        <p:nvGraphicFramePr>
          <p:cNvPr id="2" name="Tabela 1">
            <a:extLst>
              <a:ext uri="{FF2B5EF4-FFF2-40B4-BE49-F238E27FC236}">
                <a16:creationId xmlns:a16="http://schemas.microsoft.com/office/drawing/2014/main" id="{C3D9DEC8-2467-7538-1A73-F1586F9BF978}"/>
              </a:ext>
            </a:extLst>
          </p:cNvPr>
          <p:cNvGraphicFramePr>
            <a:graphicFrameLocks noGrp="1"/>
          </p:cNvGraphicFramePr>
          <p:nvPr>
            <p:extLst>
              <p:ext uri="{D42A27DB-BD31-4B8C-83A1-F6EECF244321}">
                <p14:modId xmlns:p14="http://schemas.microsoft.com/office/powerpoint/2010/main" val="1391346480"/>
              </p:ext>
            </p:extLst>
          </p:nvPr>
        </p:nvGraphicFramePr>
        <p:xfrm>
          <a:off x="572440" y="2687320"/>
          <a:ext cx="5002491" cy="1293934"/>
        </p:xfrm>
        <a:graphic>
          <a:graphicData uri="http://schemas.openxmlformats.org/drawingml/2006/table">
            <a:tbl>
              <a:tblPr firstRow="1" bandRow="1">
                <a:tableStyleId>{5C22544A-7EE6-4342-B048-85BDC9FD1C3A}</a:tableStyleId>
              </a:tblPr>
              <a:tblGrid>
                <a:gridCol w="1667497">
                  <a:extLst>
                    <a:ext uri="{9D8B030D-6E8A-4147-A177-3AD203B41FA5}">
                      <a16:colId xmlns:a16="http://schemas.microsoft.com/office/drawing/2014/main" val="658283837"/>
                    </a:ext>
                  </a:extLst>
                </a:gridCol>
                <a:gridCol w="1667497">
                  <a:extLst>
                    <a:ext uri="{9D8B030D-6E8A-4147-A177-3AD203B41FA5}">
                      <a16:colId xmlns:a16="http://schemas.microsoft.com/office/drawing/2014/main" val="2302018751"/>
                    </a:ext>
                  </a:extLst>
                </a:gridCol>
                <a:gridCol w="1667497">
                  <a:extLst>
                    <a:ext uri="{9D8B030D-6E8A-4147-A177-3AD203B41FA5}">
                      <a16:colId xmlns:a16="http://schemas.microsoft.com/office/drawing/2014/main" val="1149409392"/>
                    </a:ext>
                  </a:extLst>
                </a:gridCol>
              </a:tblGrid>
              <a:tr h="370840">
                <a:tc>
                  <a:txBody>
                    <a:bodyPr/>
                    <a:lstStyle/>
                    <a:p>
                      <a:r>
                        <a:rPr lang="pt-BR" sz="1400" b="1" i="0" kern="1200" dirty="0">
                          <a:solidFill>
                            <a:schemeClr val="lt1"/>
                          </a:solidFill>
                          <a:effectLst/>
                          <a:latin typeface="+mn-lt"/>
                          <a:ea typeface="+mn-ea"/>
                          <a:cs typeface="+mn-cs"/>
                        </a:rPr>
                        <a:t>Front-</a:t>
                      </a:r>
                      <a:r>
                        <a:rPr lang="pt-BR" sz="1400" b="1" i="0" kern="1200" dirty="0" err="1">
                          <a:solidFill>
                            <a:schemeClr val="lt1"/>
                          </a:solidFill>
                          <a:effectLst/>
                          <a:latin typeface="+mn-lt"/>
                          <a:ea typeface="+mn-ea"/>
                          <a:cs typeface="+mn-cs"/>
                        </a:rPr>
                        <a:t>end</a:t>
                      </a:r>
                      <a:endParaRPr lang="pt-BR" sz="1400" b="1" dirty="0"/>
                    </a:p>
                  </a:txBody>
                  <a:tcPr/>
                </a:tc>
                <a:tc>
                  <a:txBody>
                    <a:bodyPr/>
                    <a:lstStyle/>
                    <a:p>
                      <a:r>
                        <a:rPr lang="pt-BR" sz="1400" b="1" i="0" kern="1200" dirty="0">
                          <a:solidFill>
                            <a:schemeClr val="lt1"/>
                          </a:solidFill>
                          <a:effectLst/>
                          <a:latin typeface="+mn-lt"/>
                          <a:ea typeface="+mn-ea"/>
                          <a:cs typeface="+mn-cs"/>
                        </a:rPr>
                        <a:t>Back-</a:t>
                      </a:r>
                      <a:r>
                        <a:rPr lang="pt-BR" sz="1400" b="1" i="0" kern="1200" dirty="0" err="1">
                          <a:solidFill>
                            <a:schemeClr val="lt1"/>
                          </a:solidFill>
                          <a:effectLst/>
                          <a:latin typeface="+mn-lt"/>
                          <a:ea typeface="+mn-ea"/>
                          <a:cs typeface="+mn-cs"/>
                        </a:rPr>
                        <a:t>end</a:t>
                      </a:r>
                      <a:endParaRPr lang="pt-BR" sz="1400" dirty="0"/>
                    </a:p>
                  </a:txBody>
                  <a:tcPr/>
                </a:tc>
                <a:tc>
                  <a:txBody>
                    <a:bodyPr/>
                    <a:lstStyle/>
                    <a:p>
                      <a:r>
                        <a:rPr lang="pt-BR" sz="1400" dirty="0"/>
                        <a:t>SGBD</a:t>
                      </a:r>
                    </a:p>
                  </a:txBody>
                  <a:tcPr/>
                </a:tc>
                <a:extLst>
                  <a:ext uri="{0D108BD9-81ED-4DB2-BD59-A6C34878D82A}">
                    <a16:rowId xmlns:a16="http://schemas.microsoft.com/office/drawing/2014/main" val="3537378219"/>
                  </a:ext>
                </a:extLst>
              </a:tr>
              <a:tr h="29778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0" i="0" kern="1200" dirty="0" err="1">
                          <a:solidFill>
                            <a:schemeClr val="dk1"/>
                          </a:solidFill>
                          <a:effectLst/>
                          <a:latin typeface="+mn-lt"/>
                          <a:ea typeface="+mn-ea"/>
                          <a:cs typeface="+mn-cs"/>
                        </a:rPr>
                        <a:t>Razor</a:t>
                      </a:r>
                      <a:endParaRPr lang="pt-BR" sz="1400" b="0" i="0" kern="1200" dirty="0">
                        <a:solidFill>
                          <a:schemeClr val="dk1"/>
                        </a:solidFill>
                        <a:effectLst/>
                        <a:latin typeface="+mn-lt"/>
                        <a:ea typeface="+mn-ea"/>
                        <a:cs typeface="+mn-cs"/>
                      </a:endParaRPr>
                    </a:p>
                  </a:txBody>
                  <a:tcPr/>
                </a:tc>
                <a:tc>
                  <a:txBody>
                    <a:bodyPr/>
                    <a:lstStyle/>
                    <a:p>
                      <a:r>
                        <a:rPr lang="pt-BR" sz="1400" b="0" i="0" kern="1200" dirty="0">
                          <a:solidFill>
                            <a:schemeClr val="dk1"/>
                          </a:solidFill>
                          <a:effectLst/>
                          <a:latin typeface="+mn-lt"/>
                          <a:ea typeface="+mn-ea"/>
                          <a:cs typeface="+mn-cs"/>
                        </a:rPr>
                        <a:t>ASP.NET</a:t>
                      </a:r>
                      <a:endParaRPr lang="pt-BR"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SQL Server</a:t>
                      </a:r>
                      <a:endParaRPr lang="pt-BR" sz="1400" dirty="0"/>
                    </a:p>
                  </a:txBody>
                  <a:tcPr/>
                </a:tc>
                <a:extLst>
                  <a:ext uri="{0D108BD9-81ED-4DB2-BD59-A6C34878D82A}">
                    <a16:rowId xmlns:a16="http://schemas.microsoft.com/office/drawing/2014/main" val="3499517134"/>
                  </a:ext>
                </a:extLst>
              </a:tr>
              <a:tr h="3134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err="1">
                          <a:effectLst/>
                        </a:rPr>
                        <a:t>TailwindCSS</a:t>
                      </a:r>
                      <a:endParaRPr lang="pt-BR" sz="1400" dirty="0"/>
                    </a:p>
                  </a:txBody>
                  <a:tcPr/>
                </a:tc>
                <a:tc>
                  <a:txBody>
                    <a:bodyPr/>
                    <a:lstStyle/>
                    <a:p>
                      <a:r>
                        <a:rPr lang="pt-BR" sz="1400" dirty="0"/>
                        <a:t>C#</a:t>
                      </a:r>
                    </a:p>
                  </a:txBody>
                  <a:tcPr/>
                </a:tc>
                <a:tc>
                  <a:txBody>
                    <a:bodyPr/>
                    <a:lstStyle/>
                    <a:p>
                      <a:endParaRPr lang="pt-BR" sz="1400"/>
                    </a:p>
                  </a:txBody>
                  <a:tcPr/>
                </a:tc>
                <a:extLst>
                  <a:ext uri="{0D108BD9-81ED-4DB2-BD59-A6C34878D82A}">
                    <a16:rowId xmlns:a16="http://schemas.microsoft.com/office/drawing/2014/main" val="3313267686"/>
                  </a:ext>
                </a:extLst>
              </a:tr>
              <a:tr h="16025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err="1">
                          <a:effectLst/>
                        </a:rPr>
                        <a:t>jQuery</a:t>
                      </a:r>
                      <a:endParaRPr lang="pt-BR" sz="1400" dirty="0"/>
                    </a:p>
                  </a:txBody>
                  <a:tcPr/>
                </a:tc>
                <a:tc>
                  <a:txBody>
                    <a:bodyPr/>
                    <a:lstStyle/>
                    <a:p>
                      <a:endParaRPr lang="pt-BR" sz="1400" dirty="0"/>
                    </a:p>
                  </a:txBody>
                  <a:tcPr/>
                </a:tc>
                <a:tc>
                  <a:txBody>
                    <a:bodyPr/>
                    <a:lstStyle/>
                    <a:p>
                      <a:endParaRPr lang="pt-BR" sz="1400" dirty="0"/>
                    </a:p>
                  </a:txBody>
                  <a:tcPr/>
                </a:tc>
                <a:extLst>
                  <a:ext uri="{0D108BD9-81ED-4DB2-BD59-A6C34878D82A}">
                    <a16:rowId xmlns:a16="http://schemas.microsoft.com/office/drawing/2014/main" val="581192382"/>
                  </a:ext>
                </a:extLst>
              </a:tr>
            </a:tbl>
          </a:graphicData>
        </a:graphic>
      </p:graphicFrame>
    </p:spTree>
    <p:extLst>
      <p:ext uri="{BB962C8B-B14F-4D97-AF65-F5344CB8AC3E}">
        <p14:creationId xmlns:p14="http://schemas.microsoft.com/office/powerpoint/2010/main" val="380091763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DE42A46A-4CDC-99C4-1291-9E4964FB303C}"/>
              </a:ext>
            </a:extLst>
          </p:cNvPr>
          <p:cNvSpPr txBox="1"/>
          <p:nvPr/>
        </p:nvSpPr>
        <p:spPr>
          <a:xfrm>
            <a:off x="786786" y="2791213"/>
            <a:ext cx="3349690" cy="646331"/>
          </a:xfrm>
          <a:prstGeom prst="rect">
            <a:avLst/>
          </a:prstGeom>
          <a:noFill/>
        </p:spPr>
        <p:txBody>
          <a:bodyPr wrap="square" rtlCol="0">
            <a:spAutoFit/>
          </a:bodyPr>
          <a:lstStyle/>
          <a:p>
            <a:r>
              <a:rPr lang="pt-BR" dirty="0">
                <a:solidFill>
                  <a:schemeClr val="bg1"/>
                </a:solidFill>
                <a:latin typeface="Bahnschrift SemiBold" panose="020B0502040204020203" pitchFamily="34" charset="0"/>
              </a:rPr>
              <a:t>Entrega 1</a:t>
            </a:r>
          </a:p>
          <a:p>
            <a:r>
              <a:rPr lang="pt-BR" dirty="0">
                <a:solidFill>
                  <a:schemeClr val="bg1"/>
                </a:solidFill>
                <a:latin typeface="Bahnschrift SemiBold" panose="020B0502040204020203" pitchFamily="34" charset="0"/>
              </a:rPr>
              <a:t>Apresentação do projeto</a:t>
            </a:r>
          </a:p>
        </p:txBody>
      </p:sp>
      <p:cxnSp>
        <p:nvCxnSpPr>
          <p:cNvPr id="10" name="Conector reto 9">
            <a:extLst>
              <a:ext uri="{FF2B5EF4-FFF2-40B4-BE49-F238E27FC236}">
                <a16:creationId xmlns:a16="http://schemas.microsoft.com/office/drawing/2014/main" id="{6566D5DC-2F82-DCE4-1F25-37220EE305FD}"/>
              </a:ext>
            </a:extLst>
          </p:cNvPr>
          <p:cNvCxnSpPr/>
          <p:nvPr/>
        </p:nvCxnSpPr>
        <p:spPr>
          <a:xfrm>
            <a:off x="839757" y="3463489"/>
            <a:ext cx="33123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CaixaDeTexto 8">
            <a:extLst>
              <a:ext uri="{FF2B5EF4-FFF2-40B4-BE49-F238E27FC236}">
                <a16:creationId xmlns:a16="http://schemas.microsoft.com/office/drawing/2014/main" id="{ADCA858A-84E7-348C-31F2-B057DF78BCAE}"/>
              </a:ext>
            </a:extLst>
          </p:cNvPr>
          <p:cNvSpPr txBox="1"/>
          <p:nvPr/>
        </p:nvSpPr>
        <p:spPr>
          <a:xfrm>
            <a:off x="807805" y="3489435"/>
            <a:ext cx="2371193" cy="307777"/>
          </a:xfrm>
          <a:prstGeom prst="rect">
            <a:avLst/>
          </a:prstGeom>
          <a:noFill/>
        </p:spPr>
        <p:txBody>
          <a:bodyPr wrap="square" rtlCol="0">
            <a:spAutoFit/>
          </a:bodyPr>
          <a:lstStyle/>
          <a:p>
            <a:r>
              <a:rPr lang="pt-BR" sz="1400" dirty="0">
                <a:solidFill>
                  <a:schemeClr val="bg1"/>
                </a:solidFill>
              </a:rPr>
              <a:t>27/02/2024</a:t>
            </a:r>
          </a:p>
        </p:txBody>
      </p:sp>
    </p:spTree>
    <p:extLst>
      <p:ext uri="{BB962C8B-B14F-4D97-AF65-F5344CB8AC3E}">
        <p14:creationId xmlns:p14="http://schemas.microsoft.com/office/powerpoint/2010/main" val="369259379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D150F7B0-5C31-8BAF-C7BD-853D5A698EBA}"/>
            </a:ext>
          </a:extLst>
        </p:cNvPr>
        <p:cNvGrpSpPr/>
        <p:nvPr/>
      </p:nvGrpSpPr>
      <p:grpSpPr>
        <a:xfrm>
          <a:off x="0" y="0"/>
          <a:ext cx="0" cy="0"/>
          <a:chOff x="0" y="0"/>
          <a:chExt cx="0" cy="0"/>
        </a:xfrm>
      </p:grpSpPr>
      <p:sp>
        <p:nvSpPr>
          <p:cNvPr id="11" name="CaixaDeTexto 10">
            <a:extLst>
              <a:ext uri="{FF2B5EF4-FFF2-40B4-BE49-F238E27FC236}">
                <a16:creationId xmlns:a16="http://schemas.microsoft.com/office/drawing/2014/main" id="{5D373D42-E4AC-5ECA-2739-0D6560577DD4}"/>
              </a:ext>
            </a:extLst>
          </p:cNvPr>
          <p:cNvSpPr txBox="1"/>
          <p:nvPr/>
        </p:nvSpPr>
        <p:spPr>
          <a:xfrm>
            <a:off x="348792" y="236392"/>
            <a:ext cx="10508394" cy="892552"/>
          </a:xfrm>
          <a:prstGeom prst="rect">
            <a:avLst/>
          </a:prstGeom>
          <a:noFill/>
        </p:spPr>
        <p:txBody>
          <a:bodyPr wrap="square" rtlCol="0">
            <a:spAutoFit/>
          </a:bodyPr>
          <a:lstStyle/>
          <a:p>
            <a:r>
              <a:rPr lang="pt-BR" sz="2000" dirty="0">
                <a:latin typeface="Bahnschrift SemiBold" panose="020B0502040204020203" pitchFamily="34" charset="0"/>
              </a:rPr>
              <a:t>IA – Sugestão de Busca</a:t>
            </a:r>
          </a:p>
          <a:p>
            <a:r>
              <a:rPr lang="pt-BR" sz="1600" dirty="0">
                <a:latin typeface="Corbel" panose="020B0503020204020204" pitchFamily="34" charset="0"/>
              </a:rPr>
              <a:t>Apresentação dos requisitos para implantação do uso de IA como sugestão de vendas baseados em gosto musical, como buscas anteriores, informações do </a:t>
            </a:r>
            <a:r>
              <a:rPr lang="pt-BR" sz="1600" dirty="0" err="1">
                <a:latin typeface="Corbel" panose="020B0503020204020204" pitchFamily="34" charset="0"/>
              </a:rPr>
              <a:t>Spotify</a:t>
            </a:r>
            <a:r>
              <a:rPr lang="pt-BR" sz="1600" dirty="0">
                <a:latin typeface="Corbel" panose="020B0503020204020204" pitchFamily="34" charset="0"/>
              </a:rPr>
              <a:t>, </a:t>
            </a:r>
            <a:r>
              <a:rPr lang="pt-BR" sz="1600" b="0" i="0" dirty="0">
                <a:solidFill>
                  <a:srgbClr val="202124"/>
                </a:solidFill>
                <a:effectLst/>
                <a:latin typeface="Google Sans"/>
              </a:rPr>
              <a:t>Apple Music ou Youtube Music</a:t>
            </a:r>
            <a:r>
              <a:rPr lang="pt-BR" sz="1600" dirty="0">
                <a:latin typeface="Corbel" panose="020B0503020204020204" pitchFamily="34" charset="0"/>
              </a:rPr>
              <a:t> do usuário</a:t>
            </a:r>
          </a:p>
        </p:txBody>
      </p:sp>
      <p:graphicFrame>
        <p:nvGraphicFramePr>
          <p:cNvPr id="2" name="Tabela 1">
            <a:extLst>
              <a:ext uri="{FF2B5EF4-FFF2-40B4-BE49-F238E27FC236}">
                <a16:creationId xmlns:a16="http://schemas.microsoft.com/office/drawing/2014/main" id="{DB44031C-275E-CC91-76BD-57E0FDBB1297}"/>
              </a:ext>
            </a:extLst>
          </p:cNvPr>
          <p:cNvGraphicFramePr>
            <a:graphicFrameLocks noGrp="1"/>
          </p:cNvGraphicFramePr>
          <p:nvPr>
            <p:extLst>
              <p:ext uri="{D42A27DB-BD31-4B8C-83A1-F6EECF244321}">
                <p14:modId xmlns:p14="http://schemas.microsoft.com/office/powerpoint/2010/main" val="899468039"/>
              </p:ext>
            </p:extLst>
          </p:nvPr>
        </p:nvGraphicFramePr>
        <p:xfrm>
          <a:off x="443382" y="1533371"/>
          <a:ext cx="11298081" cy="4583909"/>
        </p:xfrm>
        <a:graphic>
          <a:graphicData uri="http://schemas.openxmlformats.org/drawingml/2006/table">
            <a:tbl>
              <a:tblPr firstRow="1" bandRow="1">
                <a:tableStyleId>{5C22544A-7EE6-4342-B048-85BDC9FD1C3A}</a:tableStyleId>
              </a:tblPr>
              <a:tblGrid>
                <a:gridCol w="2010780">
                  <a:extLst>
                    <a:ext uri="{9D8B030D-6E8A-4147-A177-3AD203B41FA5}">
                      <a16:colId xmlns:a16="http://schemas.microsoft.com/office/drawing/2014/main" val="658283837"/>
                    </a:ext>
                  </a:extLst>
                </a:gridCol>
                <a:gridCol w="2548762">
                  <a:extLst>
                    <a:ext uri="{9D8B030D-6E8A-4147-A177-3AD203B41FA5}">
                      <a16:colId xmlns:a16="http://schemas.microsoft.com/office/drawing/2014/main" val="2302018751"/>
                    </a:ext>
                  </a:extLst>
                </a:gridCol>
                <a:gridCol w="6738539">
                  <a:extLst>
                    <a:ext uri="{9D8B030D-6E8A-4147-A177-3AD203B41FA5}">
                      <a16:colId xmlns:a16="http://schemas.microsoft.com/office/drawing/2014/main" val="1149409392"/>
                    </a:ext>
                  </a:extLst>
                </a:gridCol>
              </a:tblGrid>
              <a:tr h="499589">
                <a:tc>
                  <a:txBody>
                    <a:bodyPr/>
                    <a:lstStyle/>
                    <a:p>
                      <a:r>
                        <a:rPr lang="pt-BR" sz="1400" b="1" i="0" kern="1200" dirty="0">
                          <a:solidFill>
                            <a:schemeClr val="lt1"/>
                          </a:solidFill>
                          <a:effectLst/>
                          <a:latin typeface="+mn-lt"/>
                          <a:ea typeface="+mn-ea"/>
                          <a:cs typeface="+mn-cs"/>
                        </a:rPr>
                        <a:t>Identificador</a:t>
                      </a:r>
                      <a:endParaRPr lang="pt-BR"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1" i="0" kern="1200" dirty="0">
                          <a:solidFill>
                            <a:schemeClr val="lt1"/>
                          </a:solidFill>
                          <a:effectLst/>
                          <a:latin typeface="+mn-lt"/>
                          <a:ea typeface="+mn-ea"/>
                          <a:cs typeface="+mn-cs"/>
                        </a:rPr>
                        <a:t>Nome</a:t>
                      </a:r>
                      <a:endParaRPr lang="pt-BR" sz="1400" b="1" dirty="0"/>
                    </a:p>
                  </a:txBody>
                  <a:tcPr/>
                </a:tc>
                <a:tc>
                  <a:txBody>
                    <a:bodyPr/>
                    <a:lstStyle/>
                    <a:p>
                      <a:r>
                        <a:rPr lang="pt-BR" sz="1400" b="1" dirty="0"/>
                        <a:t>Descrição</a:t>
                      </a:r>
                    </a:p>
                  </a:txBody>
                  <a:tcPr/>
                </a:tc>
                <a:extLst>
                  <a:ext uri="{0D108BD9-81ED-4DB2-BD59-A6C34878D82A}">
                    <a16:rowId xmlns:a16="http://schemas.microsoft.com/office/drawing/2014/main" val="3537378219"/>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0" i="0" kern="1200" dirty="0">
                          <a:solidFill>
                            <a:schemeClr val="dk1"/>
                          </a:solidFill>
                          <a:effectLst/>
                          <a:latin typeface="+mn-lt"/>
                          <a:ea typeface="+mn-ea"/>
                          <a:cs typeface="+mn-cs"/>
                        </a:rPr>
                        <a:t>RF001</a:t>
                      </a:r>
                    </a:p>
                  </a:txBody>
                  <a:tcPr/>
                </a:tc>
                <a:tc>
                  <a:txBody>
                    <a:bodyPr/>
                    <a:lstStyle/>
                    <a:p>
                      <a:r>
                        <a:rPr lang="pt-BR" sz="1400" b="0" i="0" kern="1200" dirty="0">
                          <a:solidFill>
                            <a:schemeClr val="dk1"/>
                          </a:solidFill>
                          <a:effectLst/>
                          <a:latin typeface="+mn-lt"/>
                          <a:ea typeface="+mn-ea"/>
                          <a:cs typeface="+mn-cs"/>
                        </a:rPr>
                        <a:t>Conexão com Perfis Musicais</a:t>
                      </a:r>
                      <a:endParaRPr lang="pt-BR"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O sistema deve permitir a integração com perfis de música, como </a:t>
                      </a:r>
                      <a:r>
                        <a:rPr lang="pt-BR" sz="1400" dirty="0" err="1">
                          <a:effectLst/>
                        </a:rPr>
                        <a:t>Spotify</a:t>
                      </a:r>
                      <a:r>
                        <a:rPr lang="pt-BR" sz="1400" dirty="0">
                          <a:effectLst/>
                        </a:rPr>
                        <a:t> e </a:t>
                      </a:r>
                      <a:r>
                        <a:rPr lang="pt-BR" sz="1400" dirty="0" err="1">
                          <a:effectLst/>
                        </a:rPr>
                        <a:t>Youtube</a:t>
                      </a:r>
                      <a:r>
                        <a:rPr lang="pt-BR" sz="1400" dirty="0">
                          <a:effectLst/>
                        </a:rPr>
                        <a:t> Music, possibilitando aos usuários consultar </a:t>
                      </a:r>
                      <a:r>
                        <a:rPr lang="pt-BR" sz="1400" dirty="0" err="1">
                          <a:effectLst/>
                        </a:rPr>
                        <a:t>playlists</a:t>
                      </a:r>
                      <a:r>
                        <a:rPr lang="pt-BR" sz="1400" dirty="0">
                          <a:effectLst/>
                        </a:rPr>
                        <a:t> e artistas ouvidos nesses perfis diretamente na plataforma.</a:t>
                      </a:r>
                      <a:endParaRPr lang="pt-BR" sz="1400" dirty="0"/>
                    </a:p>
                  </a:txBody>
                  <a:tcPr/>
                </a:tc>
                <a:extLst>
                  <a:ext uri="{0D108BD9-81ED-4DB2-BD59-A6C34878D82A}">
                    <a16:rowId xmlns:a16="http://schemas.microsoft.com/office/drawing/2014/main" val="3499517134"/>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RF002</a:t>
                      </a:r>
                      <a:endParaRPr lang="pt-BR" sz="1400" dirty="0"/>
                    </a:p>
                  </a:txBody>
                  <a:tcPr/>
                </a:tc>
                <a:tc>
                  <a:txBody>
                    <a:bodyPr/>
                    <a:lstStyle/>
                    <a:p>
                      <a:r>
                        <a:rPr lang="pt-BR" sz="1400" dirty="0"/>
                        <a:t>Recomendações</a:t>
                      </a:r>
                    </a:p>
                  </a:txBody>
                  <a:tcPr/>
                </a:tc>
                <a:tc>
                  <a:txBody>
                    <a:bodyPr/>
                    <a:lstStyle/>
                    <a:p>
                      <a:r>
                        <a:rPr lang="pt-BR" sz="1400" dirty="0"/>
                        <a:t>O sistema realizará uma análise do histórico de buscas de discos e CDs do usuário. Com base nessas informações e nos artistas presentes no perfil de músicas, serão sugeridos discos e CDs que possam interessar ao usuário, oferecendo uma experiência personalizada.</a:t>
                      </a:r>
                    </a:p>
                  </a:txBody>
                  <a:tcPr/>
                </a:tc>
                <a:extLst>
                  <a:ext uri="{0D108BD9-81ED-4DB2-BD59-A6C34878D82A}">
                    <a16:rowId xmlns:a16="http://schemas.microsoft.com/office/drawing/2014/main" val="3313267686"/>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RF003</a:t>
                      </a:r>
                    </a:p>
                  </a:txBody>
                  <a:tcPr/>
                </a:tc>
                <a:tc>
                  <a:txBody>
                    <a:bodyPr/>
                    <a:lstStyle/>
                    <a:p>
                      <a:r>
                        <a:rPr lang="pt-BR" sz="1400" dirty="0"/>
                        <a:t>Geração de Discos Personalizados</a:t>
                      </a:r>
                    </a:p>
                  </a:txBody>
                  <a:tcPr/>
                </a:tc>
                <a:tc>
                  <a:txBody>
                    <a:bodyPr/>
                    <a:lstStyle/>
                    <a:p>
                      <a:r>
                        <a:rPr lang="pt-BR" sz="1400" dirty="0"/>
                        <a:t>Com base nas buscas, itens no carrinho e perfil de música do usuário, o sistema criará discos personalizados recomendados. Esses discos podem ser sugeridos para compra.</a:t>
                      </a:r>
                    </a:p>
                  </a:txBody>
                  <a:tcPr/>
                </a:tc>
                <a:extLst>
                  <a:ext uri="{0D108BD9-81ED-4DB2-BD59-A6C34878D82A}">
                    <a16:rowId xmlns:a16="http://schemas.microsoft.com/office/drawing/2014/main" val="581192382"/>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RF004</a:t>
                      </a:r>
                    </a:p>
                  </a:txBody>
                  <a:tcPr/>
                </a:tc>
                <a:tc>
                  <a:txBody>
                    <a:bodyPr/>
                    <a:lstStyle/>
                    <a:p>
                      <a:r>
                        <a:rPr lang="pt-BR" sz="1400" dirty="0"/>
                        <a:t>Busca por Som</a:t>
                      </a:r>
                    </a:p>
                  </a:txBody>
                  <a:tcPr/>
                </a:tc>
                <a:tc>
                  <a:txBody>
                    <a:bodyPr/>
                    <a:lstStyle/>
                    <a:p>
                      <a:r>
                        <a:rPr lang="pt-BR" sz="1400" dirty="0"/>
                        <a:t>Os usuários podem realizar buscas de músicas, CDs ou artistas utilizando pesquisa por áudio. O sistema analisará o áudio ao redor para fornecer resultados com base no que foi ouvido.</a:t>
                      </a:r>
                    </a:p>
                  </a:txBody>
                  <a:tcPr/>
                </a:tc>
                <a:extLst>
                  <a:ext uri="{0D108BD9-81ED-4DB2-BD59-A6C34878D82A}">
                    <a16:rowId xmlns:a16="http://schemas.microsoft.com/office/drawing/2014/main" val="2542192189"/>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RF005</a:t>
                      </a:r>
                    </a:p>
                  </a:txBody>
                  <a:tcPr/>
                </a:tc>
                <a:tc>
                  <a:txBody>
                    <a:bodyPr/>
                    <a:lstStyle/>
                    <a:p>
                      <a:r>
                        <a:rPr lang="pt-BR" sz="1400" dirty="0"/>
                        <a:t>Assistente de Compras</a:t>
                      </a:r>
                    </a:p>
                  </a:txBody>
                  <a:tcPr/>
                </a:tc>
                <a:tc>
                  <a:txBody>
                    <a:bodyPr/>
                    <a:lstStyle/>
                    <a:p>
                      <a:r>
                        <a:rPr lang="pt-BR" sz="1400" dirty="0"/>
                        <a:t>O sistema pode organizar um calendário de compras personalizado para o usuário, considerando informações como "Melhor dia para comprar", "Orçamento mínimo e máximo" e "Período para aquisição". Com base nessas informações, o sistema gerará um calendário de compras com prioridade para produtos em promoção, otimizando a experiência de compra do usuário.</a:t>
                      </a:r>
                    </a:p>
                  </a:txBody>
                  <a:tcPr/>
                </a:tc>
                <a:extLst>
                  <a:ext uri="{0D108BD9-81ED-4DB2-BD59-A6C34878D82A}">
                    <a16:rowId xmlns:a16="http://schemas.microsoft.com/office/drawing/2014/main" val="1604997551"/>
                  </a:ext>
                </a:extLst>
              </a:tr>
            </a:tbl>
          </a:graphicData>
        </a:graphic>
      </p:graphicFrame>
      <p:sp>
        <p:nvSpPr>
          <p:cNvPr id="3" name="CaixaDeTexto 2"/>
          <p:cNvSpPr txBox="1"/>
          <p:nvPr/>
        </p:nvSpPr>
        <p:spPr>
          <a:xfrm>
            <a:off x="348792" y="1194817"/>
            <a:ext cx="3408305" cy="338554"/>
          </a:xfrm>
          <a:prstGeom prst="rect">
            <a:avLst/>
          </a:prstGeom>
          <a:noFill/>
        </p:spPr>
        <p:txBody>
          <a:bodyPr wrap="none" rtlCol="0">
            <a:spAutoFit/>
          </a:bodyPr>
          <a:lstStyle/>
          <a:p>
            <a:r>
              <a:rPr lang="pt-BR" sz="1600" b="1" dirty="0">
                <a:solidFill>
                  <a:schemeClr val="tx1">
                    <a:lumMod val="85000"/>
                    <a:lumOff val="15000"/>
                  </a:schemeClr>
                </a:solidFill>
                <a:latin typeface="Bahnschrift SemiBold" panose="020B0502040204020203" pitchFamily="34" charset="0"/>
              </a:rPr>
              <a:t>Requisitos Funcionais: Grupo Geral</a:t>
            </a:r>
          </a:p>
        </p:txBody>
      </p:sp>
    </p:spTree>
    <p:extLst>
      <p:ext uri="{BB962C8B-B14F-4D97-AF65-F5344CB8AC3E}">
        <p14:creationId xmlns:p14="http://schemas.microsoft.com/office/powerpoint/2010/main" val="206918245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D150F7B0-5C31-8BAF-C7BD-853D5A698EBA}"/>
            </a:ext>
          </a:extLst>
        </p:cNvPr>
        <p:cNvGrpSpPr/>
        <p:nvPr/>
      </p:nvGrpSpPr>
      <p:grpSpPr>
        <a:xfrm>
          <a:off x="0" y="0"/>
          <a:ext cx="0" cy="0"/>
          <a:chOff x="0" y="0"/>
          <a:chExt cx="0" cy="0"/>
        </a:xfrm>
      </p:grpSpPr>
      <p:sp>
        <p:nvSpPr>
          <p:cNvPr id="11" name="CaixaDeTexto 10">
            <a:extLst>
              <a:ext uri="{FF2B5EF4-FFF2-40B4-BE49-F238E27FC236}">
                <a16:creationId xmlns:a16="http://schemas.microsoft.com/office/drawing/2014/main" id="{5D373D42-E4AC-5ECA-2739-0D6560577DD4}"/>
              </a:ext>
            </a:extLst>
          </p:cNvPr>
          <p:cNvSpPr txBox="1"/>
          <p:nvPr/>
        </p:nvSpPr>
        <p:spPr>
          <a:xfrm>
            <a:off x="348792" y="236392"/>
            <a:ext cx="10508394" cy="892552"/>
          </a:xfrm>
          <a:prstGeom prst="rect">
            <a:avLst/>
          </a:prstGeom>
          <a:noFill/>
        </p:spPr>
        <p:txBody>
          <a:bodyPr wrap="square" rtlCol="0">
            <a:spAutoFit/>
          </a:bodyPr>
          <a:lstStyle/>
          <a:p>
            <a:r>
              <a:rPr lang="pt-BR" sz="2000" dirty="0">
                <a:latin typeface="Bahnschrift SemiBold" panose="020B0502040204020203" pitchFamily="34" charset="0"/>
              </a:rPr>
              <a:t>IA – Sugestão de Busca</a:t>
            </a:r>
          </a:p>
          <a:p>
            <a:r>
              <a:rPr lang="pt-BR" sz="1600" dirty="0">
                <a:latin typeface="Corbel" panose="020B0503020204020204" pitchFamily="34" charset="0"/>
              </a:rPr>
              <a:t>Apresentação dos requisitos para implantação do uso de IA como sugestão de vendas baseados em gosto musical, como buscas anteriores, informações do </a:t>
            </a:r>
            <a:r>
              <a:rPr lang="pt-BR" sz="1600" dirty="0" err="1">
                <a:latin typeface="Corbel" panose="020B0503020204020204" pitchFamily="34" charset="0"/>
              </a:rPr>
              <a:t>Spotify</a:t>
            </a:r>
            <a:r>
              <a:rPr lang="pt-BR" sz="1600" dirty="0">
                <a:latin typeface="Corbel" panose="020B0503020204020204" pitchFamily="34" charset="0"/>
              </a:rPr>
              <a:t>, </a:t>
            </a:r>
            <a:r>
              <a:rPr lang="pt-BR" sz="1600" b="0" i="0" dirty="0">
                <a:solidFill>
                  <a:srgbClr val="202124"/>
                </a:solidFill>
                <a:effectLst/>
                <a:latin typeface="Google Sans"/>
              </a:rPr>
              <a:t>Apple Music ou Youtube Music</a:t>
            </a:r>
            <a:r>
              <a:rPr lang="pt-BR" sz="1600" dirty="0">
                <a:latin typeface="Corbel" panose="020B0503020204020204" pitchFamily="34" charset="0"/>
              </a:rPr>
              <a:t> do usuário</a:t>
            </a:r>
          </a:p>
        </p:txBody>
      </p:sp>
      <p:graphicFrame>
        <p:nvGraphicFramePr>
          <p:cNvPr id="2" name="Tabela 1">
            <a:extLst>
              <a:ext uri="{FF2B5EF4-FFF2-40B4-BE49-F238E27FC236}">
                <a16:creationId xmlns:a16="http://schemas.microsoft.com/office/drawing/2014/main" id="{DB44031C-275E-CC91-76BD-57E0FDBB1297}"/>
              </a:ext>
            </a:extLst>
          </p:cNvPr>
          <p:cNvGraphicFramePr>
            <a:graphicFrameLocks noGrp="1"/>
          </p:cNvGraphicFramePr>
          <p:nvPr>
            <p:extLst>
              <p:ext uri="{D42A27DB-BD31-4B8C-83A1-F6EECF244321}">
                <p14:modId xmlns:p14="http://schemas.microsoft.com/office/powerpoint/2010/main" val="3340351859"/>
              </p:ext>
            </p:extLst>
          </p:nvPr>
        </p:nvGraphicFramePr>
        <p:xfrm>
          <a:off x="443382" y="1533371"/>
          <a:ext cx="11298081" cy="3303749"/>
        </p:xfrm>
        <a:graphic>
          <a:graphicData uri="http://schemas.openxmlformats.org/drawingml/2006/table">
            <a:tbl>
              <a:tblPr firstRow="1" bandRow="1">
                <a:tableStyleId>{5C22544A-7EE6-4342-B048-85BDC9FD1C3A}</a:tableStyleId>
              </a:tblPr>
              <a:tblGrid>
                <a:gridCol w="2010780">
                  <a:extLst>
                    <a:ext uri="{9D8B030D-6E8A-4147-A177-3AD203B41FA5}">
                      <a16:colId xmlns:a16="http://schemas.microsoft.com/office/drawing/2014/main" val="658283837"/>
                    </a:ext>
                  </a:extLst>
                </a:gridCol>
                <a:gridCol w="2548762">
                  <a:extLst>
                    <a:ext uri="{9D8B030D-6E8A-4147-A177-3AD203B41FA5}">
                      <a16:colId xmlns:a16="http://schemas.microsoft.com/office/drawing/2014/main" val="2302018751"/>
                    </a:ext>
                  </a:extLst>
                </a:gridCol>
                <a:gridCol w="6738539">
                  <a:extLst>
                    <a:ext uri="{9D8B030D-6E8A-4147-A177-3AD203B41FA5}">
                      <a16:colId xmlns:a16="http://schemas.microsoft.com/office/drawing/2014/main" val="1149409392"/>
                    </a:ext>
                  </a:extLst>
                </a:gridCol>
              </a:tblGrid>
              <a:tr h="499589">
                <a:tc>
                  <a:txBody>
                    <a:bodyPr/>
                    <a:lstStyle/>
                    <a:p>
                      <a:r>
                        <a:rPr lang="pt-BR" sz="1400" b="1" i="0" kern="1200" dirty="0">
                          <a:solidFill>
                            <a:schemeClr val="lt1"/>
                          </a:solidFill>
                          <a:effectLst/>
                          <a:latin typeface="+mn-lt"/>
                          <a:ea typeface="+mn-ea"/>
                          <a:cs typeface="+mn-cs"/>
                        </a:rPr>
                        <a:t>Identificador</a:t>
                      </a:r>
                      <a:endParaRPr lang="pt-BR"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1" i="0" kern="1200" dirty="0">
                          <a:solidFill>
                            <a:schemeClr val="lt1"/>
                          </a:solidFill>
                          <a:effectLst/>
                          <a:latin typeface="+mn-lt"/>
                          <a:ea typeface="+mn-ea"/>
                          <a:cs typeface="+mn-cs"/>
                        </a:rPr>
                        <a:t>Nome</a:t>
                      </a:r>
                      <a:endParaRPr lang="pt-BR" sz="1400" b="1" dirty="0"/>
                    </a:p>
                  </a:txBody>
                  <a:tcPr/>
                </a:tc>
                <a:tc>
                  <a:txBody>
                    <a:bodyPr/>
                    <a:lstStyle/>
                    <a:p>
                      <a:r>
                        <a:rPr lang="pt-BR" sz="1400" b="1" dirty="0"/>
                        <a:t>Descrição</a:t>
                      </a:r>
                    </a:p>
                  </a:txBody>
                  <a:tcPr/>
                </a:tc>
                <a:extLst>
                  <a:ext uri="{0D108BD9-81ED-4DB2-BD59-A6C34878D82A}">
                    <a16:rowId xmlns:a16="http://schemas.microsoft.com/office/drawing/2014/main" val="3537378219"/>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0" i="0" kern="1200" dirty="0">
                          <a:solidFill>
                            <a:schemeClr val="dk1"/>
                          </a:solidFill>
                          <a:effectLst/>
                          <a:latin typeface="+mn-lt"/>
                          <a:ea typeface="+mn-ea"/>
                          <a:cs typeface="+mn-cs"/>
                        </a:rPr>
                        <a:t>RNF001</a:t>
                      </a:r>
                    </a:p>
                  </a:txBody>
                  <a:tcPr/>
                </a:tc>
                <a:tc>
                  <a:txBody>
                    <a:bodyPr/>
                    <a:lstStyle/>
                    <a:p>
                      <a:r>
                        <a:rPr lang="pt-BR" sz="1400" b="0" i="0" kern="1200" dirty="0">
                          <a:solidFill>
                            <a:schemeClr val="dk1"/>
                          </a:solidFill>
                          <a:effectLst/>
                          <a:latin typeface="+mn-lt"/>
                          <a:ea typeface="+mn-ea"/>
                          <a:cs typeface="+mn-cs"/>
                        </a:rPr>
                        <a:t>Conexão única</a:t>
                      </a:r>
                      <a:endParaRPr lang="pt-BR"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O usuário só poderá se conectar com apenas um perfil de música por vez ou seja caso ele se conecte com o </a:t>
                      </a:r>
                      <a:r>
                        <a:rPr lang="pt-BR" sz="1400" dirty="0" err="1">
                          <a:effectLst/>
                        </a:rPr>
                        <a:t>Spotify</a:t>
                      </a:r>
                      <a:r>
                        <a:rPr lang="pt-BR" sz="1400" dirty="0">
                          <a:effectLst/>
                        </a:rPr>
                        <a:t> ele não poderá se conectar com o </a:t>
                      </a:r>
                      <a:r>
                        <a:rPr lang="pt-BR" sz="1400" dirty="0" err="1">
                          <a:effectLst/>
                        </a:rPr>
                        <a:t>YouTube</a:t>
                      </a:r>
                      <a:r>
                        <a:rPr lang="pt-BR" sz="1400" dirty="0">
                          <a:effectLst/>
                        </a:rPr>
                        <a:t> Music, e todas as buscas e referências serão baseadas no perfil de música atual.</a:t>
                      </a:r>
                      <a:endParaRPr lang="pt-BR" sz="1400" dirty="0"/>
                    </a:p>
                  </a:txBody>
                  <a:tcPr/>
                </a:tc>
                <a:extLst>
                  <a:ext uri="{0D108BD9-81ED-4DB2-BD59-A6C34878D82A}">
                    <a16:rowId xmlns:a16="http://schemas.microsoft.com/office/drawing/2014/main" val="3499517134"/>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RNF002</a:t>
                      </a:r>
                      <a:endParaRPr lang="pt-BR" sz="1400" dirty="0"/>
                    </a:p>
                  </a:txBody>
                  <a:tcPr/>
                </a:tc>
                <a:tc>
                  <a:txBody>
                    <a:bodyPr/>
                    <a:lstStyle/>
                    <a:p>
                      <a:r>
                        <a:rPr lang="pt-BR" sz="1400" dirty="0"/>
                        <a:t>Conteúdo</a:t>
                      </a:r>
                    </a:p>
                  </a:txBody>
                  <a:tcPr/>
                </a:tc>
                <a:tc>
                  <a:txBody>
                    <a:bodyPr/>
                    <a:lstStyle/>
                    <a:p>
                      <a:r>
                        <a:rPr lang="pt-BR" sz="1400" dirty="0"/>
                        <a:t>Todo conteúdo sugerido ou regado pela IA deve aparecer com um informativo de conteúdo sugerido automaticamente.</a:t>
                      </a:r>
                    </a:p>
                  </a:txBody>
                  <a:tcPr/>
                </a:tc>
                <a:extLst>
                  <a:ext uri="{0D108BD9-81ED-4DB2-BD59-A6C34878D82A}">
                    <a16:rowId xmlns:a16="http://schemas.microsoft.com/office/drawing/2014/main" val="3313267686"/>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RNF003</a:t>
                      </a:r>
                    </a:p>
                  </a:txBody>
                  <a:tcPr/>
                </a:tc>
                <a:tc>
                  <a:txBody>
                    <a:bodyPr/>
                    <a:lstStyle/>
                    <a:p>
                      <a:r>
                        <a:rPr lang="pt-BR" sz="1400" dirty="0"/>
                        <a:t>Segurança</a:t>
                      </a:r>
                    </a:p>
                  </a:txBody>
                  <a:tcPr/>
                </a:tc>
                <a:tc>
                  <a:txBody>
                    <a:bodyPr/>
                    <a:lstStyle/>
                    <a:p>
                      <a:r>
                        <a:rPr lang="pt-BR" sz="1400" dirty="0"/>
                        <a:t>Todas as interações, incluindo buscas personalizadas e recomendações, devem ser seguras e protegidas para preservar a privacidade dos usuários.</a:t>
                      </a:r>
                    </a:p>
                  </a:txBody>
                  <a:tcPr/>
                </a:tc>
                <a:extLst>
                  <a:ext uri="{0D108BD9-81ED-4DB2-BD59-A6C34878D82A}">
                    <a16:rowId xmlns:a16="http://schemas.microsoft.com/office/drawing/2014/main" val="581192382"/>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RNF004</a:t>
                      </a:r>
                    </a:p>
                  </a:txBody>
                  <a:tcPr/>
                </a:tc>
                <a:tc>
                  <a:txBody>
                    <a:bodyPr/>
                    <a:lstStyle/>
                    <a:p>
                      <a:r>
                        <a:rPr lang="pt-BR" sz="1400" dirty="0"/>
                        <a:t>Consultas</a:t>
                      </a:r>
                    </a:p>
                  </a:txBody>
                  <a:tcPr/>
                </a:tc>
                <a:tc>
                  <a:txBody>
                    <a:bodyPr/>
                    <a:lstStyle/>
                    <a:p>
                      <a:r>
                        <a:rPr lang="pt-BR" sz="1400" dirty="0"/>
                        <a:t>Deve ser capaz de lidar com um grande volume de consultas simultâneas, mantendo o desempenho em níveis aceitáveis.</a:t>
                      </a:r>
                    </a:p>
                  </a:txBody>
                  <a:tcPr/>
                </a:tc>
                <a:extLst>
                  <a:ext uri="{0D108BD9-81ED-4DB2-BD59-A6C34878D82A}">
                    <a16:rowId xmlns:a16="http://schemas.microsoft.com/office/drawing/2014/main" val="2542192189"/>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RNF005</a:t>
                      </a:r>
                    </a:p>
                  </a:txBody>
                  <a:tcPr/>
                </a:tc>
                <a:tc>
                  <a:txBody>
                    <a:bodyPr/>
                    <a:lstStyle/>
                    <a:p>
                      <a:r>
                        <a:rPr lang="pt-BR" sz="1400" dirty="0"/>
                        <a:t>Precisão da IA</a:t>
                      </a:r>
                    </a:p>
                  </a:txBody>
                  <a:tcPr/>
                </a:tc>
                <a:tc>
                  <a:txBody>
                    <a:bodyPr/>
                    <a:lstStyle/>
                    <a:p>
                      <a:r>
                        <a:rPr lang="pt-BR" sz="1400" dirty="0"/>
                        <a:t>A precisão das sugestões geradas pela IA deve ser constantemente monitorada e aprimorada para garantir resultados relevantes e de alta qualidade.</a:t>
                      </a:r>
                    </a:p>
                  </a:txBody>
                  <a:tcPr/>
                </a:tc>
                <a:extLst>
                  <a:ext uri="{0D108BD9-81ED-4DB2-BD59-A6C34878D82A}">
                    <a16:rowId xmlns:a16="http://schemas.microsoft.com/office/drawing/2014/main" val="1604997551"/>
                  </a:ext>
                </a:extLst>
              </a:tr>
            </a:tbl>
          </a:graphicData>
        </a:graphic>
      </p:graphicFrame>
      <p:sp>
        <p:nvSpPr>
          <p:cNvPr id="3" name="CaixaDeTexto 2"/>
          <p:cNvSpPr txBox="1"/>
          <p:nvPr/>
        </p:nvSpPr>
        <p:spPr>
          <a:xfrm>
            <a:off x="348792" y="1194817"/>
            <a:ext cx="3828292" cy="338554"/>
          </a:xfrm>
          <a:prstGeom prst="rect">
            <a:avLst/>
          </a:prstGeom>
          <a:noFill/>
        </p:spPr>
        <p:txBody>
          <a:bodyPr wrap="none" rtlCol="0">
            <a:spAutoFit/>
          </a:bodyPr>
          <a:lstStyle/>
          <a:p>
            <a:r>
              <a:rPr lang="pt-BR" sz="1600" b="1" dirty="0">
                <a:solidFill>
                  <a:schemeClr val="tx1">
                    <a:lumMod val="85000"/>
                    <a:lumOff val="15000"/>
                  </a:schemeClr>
                </a:solidFill>
                <a:latin typeface="Bahnschrift SemiBold" panose="020B0502040204020203" pitchFamily="34" charset="0"/>
              </a:rPr>
              <a:t>Requisitos Não Funcionais: Grupo Geral</a:t>
            </a:r>
          </a:p>
        </p:txBody>
      </p:sp>
    </p:spTree>
    <p:extLst>
      <p:ext uri="{BB962C8B-B14F-4D97-AF65-F5344CB8AC3E}">
        <p14:creationId xmlns:p14="http://schemas.microsoft.com/office/powerpoint/2010/main" val="288851565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D150F7B0-5C31-8BAF-C7BD-853D5A698EBA}"/>
            </a:ext>
          </a:extLst>
        </p:cNvPr>
        <p:cNvGrpSpPr/>
        <p:nvPr/>
      </p:nvGrpSpPr>
      <p:grpSpPr>
        <a:xfrm>
          <a:off x="0" y="0"/>
          <a:ext cx="0" cy="0"/>
          <a:chOff x="0" y="0"/>
          <a:chExt cx="0" cy="0"/>
        </a:xfrm>
      </p:grpSpPr>
      <p:sp>
        <p:nvSpPr>
          <p:cNvPr id="11" name="CaixaDeTexto 10">
            <a:extLst>
              <a:ext uri="{FF2B5EF4-FFF2-40B4-BE49-F238E27FC236}">
                <a16:creationId xmlns:a16="http://schemas.microsoft.com/office/drawing/2014/main" id="{5D373D42-E4AC-5ECA-2739-0D6560577DD4}"/>
              </a:ext>
            </a:extLst>
          </p:cNvPr>
          <p:cNvSpPr txBox="1"/>
          <p:nvPr/>
        </p:nvSpPr>
        <p:spPr>
          <a:xfrm>
            <a:off x="348792" y="236392"/>
            <a:ext cx="10508394" cy="892552"/>
          </a:xfrm>
          <a:prstGeom prst="rect">
            <a:avLst/>
          </a:prstGeom>
          <a:noFill/>
        </p:spPr>
        <p:txBody>
          <a:bodyPr wrap="square" rtlCol="0">
            <a:spAutoFit/>
          </a:bodyPr>
          <a:lstStyle/>
          <a:p>
            <a:r>
              <a:rPr lang="pt-BR" sz="2000" dirty="0">
                <a:latin typeface="Bahnschrift SemiBold" panose="020B0502040204020203" pitchFamily="34" charset="0"/>
              </a:rPr>
              <a:t>IA – Sugestão de Busca</a:t>
            </a:r>
          </a:p>
          <a:p>
            <a:r>
              <a:rPr lang="pt-BR" sz="1600" dirty="0">
                <a:latin typeface="Corbel" panose="020B0503020204020204" pitchFamily="34" charset="0"/>
              </a:rPr>
              <a:t>Apresentação das regras de negócio para implantação do uso de IA como sugestão de vendas baseados em gosto musical, como buscas anteriores, informações do </a:t>
            </a:r>
            <a:r>
              <a:rPr lang="pt-BR" sz="1600" dirty="0" err="1">
                <a:latin typeface="Corbel" panose="020B0503020204020204" pitchFamily="34" charset="0"/>
              </a:rPr>
              <a:t>Spotify</a:t>
            </a:r>
            <a:r>
              <a:rPr lang="pt-BR" sz="1600" dirty="0">
                <a:latin typeface="Corbel" panose="020B0503020204020204" pitchFamily="34" charset="0"/>
              </a:rPr>
              <a:t>, </a:t>
            </a:r>
            <a:r>
              <a:rPr lang="pt-BR" sz="1600" b="0" i="0" dirty="0">
                <a:solidFill>
                  <a:srgbClr val="202124"/>
                </a:solidFill>
                <a:effectLst/>
                <a:latin typeface="Google Sans"/>
              </a:rPr>
              <a:t>Apple Music ou </a:t>
            </a:r>
            <a:r>
              <a:rPr lang="pt-BR" sz="1600" b="0" i="0" dirty="0" err="1">
                <a:solidFill>
                  <a:srgbClr val="202124"/>
                </a:solidFill>
                <a:effectLst/>
                <a:latin typeface="Google Sans"/>
              </a:rPr>
              <a:t>Youtube</a:t>
            </a:r>
            <a:r>
              <a:rPr lang="pt-BR" sz="1600" b="0" i="0" dirty="0">
                <a:solidFill>
                  <a:srgbClr val="202124"/>
                </a:solidFill>
                <a:effectLst/>
                <a:latin typeface="Google Sans"/>
              </a:rPr>
              <a:t> Music</a:t>
            </a:r>
            <a:r>
              <a:rPr lang="pt-BR" sz="1600" dirty="0">
                <a:latin typeface="Corbel" panose="020B0503020204020204" pitchFamily="34" charset="0"/>
              </a:rPr>
              <a:t> do usuário</a:t>
            </a:r>
          </a:p>
        </p:txBody>
      </p:sp>
      <p:graphicFrame>
        <p:nvGraphicFramePr>
          <p:cNvPr id="2" name="Tabela 1">
            <a:extLst>
              <a:ext uri="{FF2B5EF4-FFF2-40B4-BE49-F238E27FC236}">
                <a16:creationId xmlns:a16="http://schemas.microsoft.com/office/drawing/2014/main" id="{DB44031C-275E-CC91-76BD-57E0FDBB1297}"/>
              </a:ext>
            </a:extLst>
          </p:cNvPr>
          <p:cNvGraphicFramePr>
            <a:graphicFrameLocks noGrp="1"/>
          </p:cNvGraphicFramePr>
          <p:nvPr>
            <p:extLst>
              <p:ext uri="{D42A27DB-BD31-4B8C-83A1-F6EECF244321}">
                <p14:modId xmlns:p14="http://schemas.microsoft.com/office/powerpoint/2010/main" val="1372962656"/>
              </p:ext>
            </p:extLst>
          </p:nvPr>
        </p:nvGraphicFramePr>
        <p:xfrm>
          <a:off x="443382" y="1533371"/>
          <a:ext cx="11298081" cy="3783218"/>
        </p:xfrm>
        <a:graphic>
          <a:graphicData uri="http://schemas.openxmlformats.org/drawingml/2006/table">
            <a:tbl>
              <a:tblPr firstRow="1" bandRow="1">
                <a:tableStyleId>{5C22544A-7EE6-4342-B048-85BDC9FD1C3A}</a:tableStyleId>
              </a:tblPr>
              <a:tblGrid>
                <a:gridCol w="2010780">
                  <a:extLst>
                    <a:ext uri="{9D8B030D-6E8A-4147-A177-3AD203B41FA5}">
                      <a16:colId xmlns:a16="http://schemas.microsoft.com/office/drawing/2014/main" val="658283837"/>
                    </a:ext>
                  </a:extLst>
                </a:gridCol>
                <a:gridCol w="2548762">
                  <a:extLst>
                    <a:ext uri="{9D8B030D-6E8A-4147-A177-3AD203B41FA5}">
                      <a16:colId xmlns:a16="http://schemas.microsoft.com/office/drawing/2014/main" val="2302018751"/>
                    </a:ext>
                  </a:extLst>
                </a:gridCol>
                <a:gridCol w="6738539">
                  <a:extLst>
                    <a:ext uri="{9D8B030D-6E8A-4147-A177-3AD203B41FA5}">
                      <a16:colId xmlns:a16="http://schemas.microsoft.com/office/drawing/2014/main" val="1149409392"/>
                    </a:ext>
                  </a:extLst>
                </a:gridCol>
              </a:tblGrid>
              <a:tr h="499589">
                <a:tc>
                  <a:txBody>
                    <a:bodyPr/>
                    <a:lstStyle/>
                    <a:p>
                      <a:r>
                        <a:rPr lang="pt-BR" sz="1400" b="1" i="0" kern="1200" dirty="0">
                          <a:solidFill>
                            <a:schemeClr val="lt1"/>
                          </a:solidFill>
                          <a:effectLst/>
                          <a:latin typeface="+mn-lt"/>
                          <a:ea typeface="+mn-ea"/>
                          <a:cs typeface="+mn-cs"/>
                        </a:rPr>
                        <a:t>Identificador</a:t>
                      </a:r>
                      <a:endParaRPr lang="pt-BR"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1" i="0" kern="1200" dirty="0">
                          <a:solidFill>
                            <a:schemeClr val="lt1"/>
                          </a:solidFill>
                          <a:effectLst/>
                          <a:latin typeface="+mn-lt"/>
                          <a:ea typeface="+mn-ea"/>
                          <a:cs typeface="+mn-cs"/>
                        </a:rPr>
                        <a:t>Nome</a:t>
                      </a:r>
                      <a:endParaRPr lang="pt-BR" sz="1400" b="1" dirty="0"/>
                    </a:p>
                  </a:txBody>
                  <a:tcPr/>
                </a:tc>
                <a:tc>
                  <a:txBody>
                    <a:bodyPr/>
                    <a:lstStyle/>
                    <a:p>
                      <a:r>
                        <a:rPr lang="pt-BR" sz="1400" b="1" dirty="0"/>
                        <a:t>Descrição</a:t>
                      </a:r>
                    </a:p>
                  </a:txBody>
                  <a:tcPr/>
                </a:tc>
                <a:extLst>
                  <a:ext uri="{0D108BD9-81ED-4DB2-BD59-A6C34878D82A}">
                    <a16:rowId xmlns:a16="http://schemas.microsoft.com/office/drawing/2014/main" val="3537378219"/>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b="0" i="0" kern="1200" dirty="0">
                          <a:solidFill>
                            <a:schemeClr val="dk1"/>
                          </a:solidFill>
                          <a:effectLst/>
                          <a:latin typeface="+mn-lt"/>
                          <a:ea typeface="+mn-ea"/>
                          <a:cs typeface="+mn-cs"/>
                        </a:rPr>
                        <a:t>RN01</a:t>
                      </a:r>
                    </a:p>
                  </a:txBody>
                  <a:tcPr/>
                </a:tc>
                <a:tc>
                  <a:txBody>
                    <a:bodyPr/>
                    <a:lstStyle/>
                    <a:p>
                      <a:r>
                        <a:rPr lang="pt-BR" sz="1400" b="0" i="0" kern="1200" dirty="0">
                          <a:solidFill>
                            <a:schemeClr val="dk1"/>
                          </a:solidFill>
                          <a:effectLst/>
                          <a:latin typeface="+mn-lt"/>
                          <a:ea typeface="+mn-ea"/>
                          <a:cs typeface="+mn-cs"/>
                        </a:rPr>
                        <a:t>Recomendações Personalizadas</a:t>
                      </a:r>
                      <a:endParaRPr lang="pt-BR"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Sugira resultados de busca com base nas preferências e histórico de busca do usuário. Caso nada tenha sido informado as sugestões serão baseadas na localidade do dispositivo tendo como base os estilos mais ouvidos de cada localidade de acordo com registros </a:t>
                      </a:r>
                      <a:r>
                        <a:rPr lang="pt-BR" sz="1400" dirty="0" err="1">
                          <a:effectLst/>
                        </a:rPr>
                        <a:t>pré</a:t>
                      </a:r>
                      <a:r>
                        <a:rPr lang="pt-BR" sz="1400" dirty="0">
                          <a:effectLst/>
                        </a:rPr>
                        <a:t> estabelecidos.</a:t>
                      </a:r>
                      <a:endParaRPr lang="pt-BR" sz="1400" dirty="0"/>
                    </a:p>
                  </a:txBody>
                  <a:tcPr/>
                </a:tc>
                <a:extLst>
                  <a:ext uri="{0D108BD9-81ED-4DB2-BD59-A6C34878D82A}">
                    <a16:rowId xmlns:a16="http://schemas.microsoft.com/office/drawing/2014/main" val="3499517134"/>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RN02</a:t>
                      </a:r>
                      <a:endParaRPr lang="pt-BR" sz="1400" dirty="0"/>
                    </a:p>
                  </a:txBody>
                  <a:tcPr/>
                </a:tc>
                <a:tc>
                  <a:txBody>
                    <a:bodyPr/>
                    <a:lstStyle/>
                    <a:p>
                      <a:r>
                        <a:rPr lang="pt-BR" sz="1400" dirty="0"/>
                        <a:t>Filtragem de Conteúdo Sensível</a:t>
                      </a:r>
                    </a:p>
                  </a:txBody>
                  <a:tcPr/>
                </a:tc>
                <a:tc>
                  <a:txBody>
                    <a:bodyPr/>
                    <a:lstStyle/>
                    <a:p>
                      <a:r>
                        <a:rPr lang="pt-BR" sz="1400" dirty="0"/>
                        <a:t>Implemente regras para filtrar e evitar a exibição de resultados inadequados ou sensíveis. Caso o usuário esteja autenticado, para exibir conteúdos sensíveis o usuário precisa autorizar e confirmar ciência da escolha de exibição.</a:t>
                      </a:r>
                    </a:p>
                  </a:txBody>
                  <a:tcPr/>
                </a:tc>
                <a:extLst>
                  <a:ext uri="{0D108BD9-81ED-4DB2-BD59-A6C34878D82A}">
                    <a16:rowId xmlns:a16="http://schemas.microsoft.com/office/drawing/2014/main" val="3313267686"/>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RN03</a:t>
                      </a:r>
                    </a:p>
                  </a:txBody>
                  <a:tcPr/>
                </a:tc>
                <a:tc>
                  <a:txBody>
                    <a:bodyPr/>
                    <a:lstStyle/>
                    <a:p>
                      <a:r>
                        <a:rPr lang="pt-BR" sz="1400" dirty="0"/>
                        <a:t>Conteúdo Patrocinado</a:t>
                      </a:r>
                    </a:p>
                  </a:txBody>
                  <a:tcPr/>
                </a:tc>
                <a:tc>
                  <a:txBody>
                    <a:bodyPr/>
                    <a:lstStyle/>
                    <a:p>
                      <a:r>
                        <a:rPr lang="pt-BR" sz="1400" dirty="0"/>
                        <a:t>Caso haja conteúdo patrocinado ele não deverá ser apresentado nas sugestões de busca.</a:t>
                      </a:r>
                    </a:p>
                  </a:txBody>
                  <a:tcPr/>
                </a:tc>
                <a:extLst>
                  <a:ext uri="{0D108BD9-81ED-4DB2-BD59-A6C34878D82A}">
                    <a16:rowId xmlns:a16="http://schemas.microsoft.com/office/drawing/2014/main" val="581192382"/>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RN04</a:t>
                      </a:r>
                    </a:p>
                  </a:txBody>
                  <a:tcPr/>
                </a:tc>
                <a:tc>
                  <a:txBody>
                    <a:bodyPr/>
                    <a:lstStyle/>
                    <a:p>
                      <a:r>
                        <a:rPr lang="pt-BR" sz="1400" dirty="0"/>
                        <a:t>Prevenção de Viés</a:t>
                      </a:r>
                    </a:p>
                  </a:txBody>
                  <a:tcPr/>
                </a:tc>
                <a:tc>
                  <a:txBody>
                    <a:bodyPr/>
                    <a:lstStyle/>
                    <a:p>
                      <a:r>
                        <a:rPr lang="pt-BR" sz="1400" dirty="0"/>
                        <a:t>A Partir do momento que o usuário provê dados para o funcionamento da sugestão de busca a IA não deverá mais interferir usando suas próprias sugestões como as baseadas em localidade.</a:t>
                      </a:r>
                    </a:p>
                  </a:txBody>
                  <a:tcPr/>
                </a:tc>
                <a:extLst>
                  <a:ext uri="{0D108BD9-81ED-4DB2-BD59-A6C34878D82A}">
                    <a16:rowId xmlns:a16="http://schemas.microsoft.com/office/drawing/2014/main" val="2542192189"/>
                  </a:ext>
                </a:extLst>
              </a:tr>
              <a:tr h="3575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400" dirty="0">
                          <a:effectLst/>
                        </a:rPr>
                        <a:t>RN05</a:t>
                      </a:r>
                    </a:p>
                  </a:txBody>
                  <a:tcPr/>
                </a:tc>
                <a:tc>
                  <a:txBody>
                    <a:bodyPr/>
                    <a:lstStyle/>
                    <a:p>
                      <a:r>
                        <a:rPr lang="pt-BR" sz="1400" dirty="0"/>
                        <a:t>Controle de Frequência</a:t>
                      </a:r>
                    </a:p>
                  </a:txBody>
                  <a:tcPr/>
                </a:tc>
                <a:tc>
                  <a:txBody>
                    <a:bodyPr/>
                    <a:lstStyle/>
                    <a:p>
                      <a:r>
                        <a:rPr lang="pt-BR" sz="1400" dirty="0"/>
                        <a:t>É necessário estabelecer regras para evitar a saturação de sugestões de um mesmo tipo para um usuário, promovendo diversidade e evitando a repetição excessiva de resultados.</a:t>
                      </a:r>
                    </a:p>
                  </a:txBody>
                  <a:tcPr/>
                </a:tc>
                <a:extLst>
                  <a:ext uri="{0D108BD9-81ED-4DB2-BD59-A6C34878D82A}">
                    <a16:rowId xmlns:a16="http://schemas.microsoft.com/office/drawing/2014/main" val="1604997551"/>
                  </a:ext>
                </a:extLst>
              </a:tr>
            </a:tbl>
          </a:graphicData>
        </a:graphic>
      </p:graphicFrame>
      <p:sp>
        <p:nvSpPr>
          <p:cNvPr id="3" name="CaixaDeTexto 2"/>
          <p:cNvSpPr txBox="1"/>
          <p:nvPr/>
        </p:nvSpPr>
        <p:spPr>
          <a:xfrm>
            <a:off x="348792" y="1194817"/>
            <a:ext cx="3130985" cy="338554"/>
          </a:xfrm>
          <a:prstGeom prst="rect">
            <a:avLst/>
          </a:prstGeom>
          <a:noFill/>
        </p:spPr>
        <p:txBody>
          <a:bodyPr wrap="none" rtlCol="0">
            <a:spAutoFit/>
          </a:bodyPr>
          <a:lstStyle/>
          <a:p>
            <a:r>
              <a:rPr lang="pt-BR" sz="1600" b="1" dirty="0">
                <a:solidFill>
                  <a:schemeClr val="tx1">
                    <a:lumMod val="85000"/>
                    <a:lumOff val="15000"/>
                  </a:schemeClr>
                </a:solidFill>
                <a:latin typeface="Bahnschrift SemiBold" panose="020B0502040204020203" pitchFamily="34" charset="0"/>
              </a:rPr>
              <a:t>Regras de Negócio: Grupo Geral</a:t>
            </a:r>
          </a:p>
        </p:txBody>
      </p:sp>
    </p:spTree>
    <p:extLst>
      <p:ext uri="{BB962C8B-B14F-4D97-AF65-F5344CB8AC3E}">
        <p14:creationId xmlns:p14="http://schemas.microsoft.com/office/powerpoint/2010/main" val="229619882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5D373D42-E4AC-5ECA-2739-0D6560577DD4}"/>
              </a:ext>
            </a:extLst>
          </p:cNvPr>
          <p:cNvSpPr txBox="1"/>
          <p:nvPr/>
        </p:nvSpPr>
        <p:spPr>
          <a:xfrm>
            <a:off x="1468333" y="352006"/>
            <a:ext cx="6554177" cy="646331"/>
          </a:xfrm>
          <a:prstGeom prst="rect">
            <a:avLst/>
          </a:prstGeom>
          <a:noFill/>
        </p:spPr>
        <p:txBody>
          <a:bodyPr wrap="square" rtlCol="0">
            <a:spAutoFit/>
          </a:bodyPr>
          <a:lstStyle/>
          <a:p>
            <a:r>
              <a:rPr lang="pt-BR" sz="2000" dirty="0" err="1">
                <a:latin typeface="Bahnschrift SemiBold" panose="020B0502040204020203" pitchFamily="34" charset="0"/>
              </a:rPr>
              <a:t>Kanban</a:t>
            </a:r>
            <a:r>
              <a:rPr lang="pt-BR" sz="2000" dirty="0">
                <a:latin typeface="Bahnschrift SemiBold" panose="020B0502040204020203" pitchFamily="34" charset="0"/>
              </a:rPr>
              <a:t> – Atividades</a:t>
            </a:r>
          </a:p>
          <a:p>
            <a:r>
              <a:rPr lang="pt-BR" sz="1600" dirty="0">
                <a:latin typeface="Corbel" panose="020B0503020204020204" pitchFamily="34" charset="0"/>
              </a:rPr>
              <a:t>Atualização das atividades que compõem a construção do projeto.</a:t>
            </a:r>
          </a:p>
        </p:txBody>
      </p:sp>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333" y="1100746"/>
            <a:ext cx="9255334" cy="4974742"/>
          </a:xfrm>
          <a:prstGeom prst="roundRect">
            <a:avLst>
              <a:gd name="adj" fmla="val 3293"/>
            </a:avLst>
          </a:prstGeom>
          <a:ln>
            <a:noFill/>
          </a:ln>
          <a:effectLst/>
          <a:scene3d>
            <a:camera prst="orthographicFront"/>
            <a:lightRig rig="contrasting" dir="t">
              <a:rot lat="0" lon="0" rev="4200000"/>
            </a:lightRig>
          </a:scene3d>
          <a:sp3d prstMaterial="plastic">
            <a:bevelT w="0" h="0" prst="relaxedInset"/>
            <a:contourClr>
              <a:srgbClr val="969696"/>
            </a:contourClr>
          </a:sp3d>
        </p:spPr>
      </p:pic>
    </p:spTree>
    <p:extLst>
      <p:ext uri="{BB962C8B-B14F-4D97-AF65-F5344CB8AC3E}">
        <p14:creationId xmlns:p14="http://schemas.microsoft.com/office/powerpoint/2010/main" val="3233843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DE42A46A-4CDC-99C4-1291-9E4964FB303C}"/>
              </a:ext>
            </a:extLst>
          </p:cNvPr>
          <p:cNvSpPr txBox="1"/>
          <p:nvPr/>
        </p:nvSpPr>
        <p:spPr>
          <a:xfrm>
            <a:off x="786786" y="2791213"/>
            <a:ext cx="3349690" cy="646331"/>
          </a:xfrm>
          <a:prstGeom prst="rect">
            <a:avLst/>
          </a:prstGeom>
          <a:noFill/>
        </p:spPr>
        <p:txBody>
          <a:bodyPr wrap="square" rtlCol="0">
            <a:spAutoFit/>
          </a:bodyPr>
          <a:lstStyle/>
          <a:p>
            <a:r>
              <a:rPr lang="pt-BR" dirty="0">
                <a:solidFill>
                  <a:schemeClr val="bg1"/>
                </a:solidFill>
                <a:latin typeface="Bahnschrift SemiBold" panose="020B0502040204020203" pitchFamily="34" charset="0"/>
              </a:rPr>
              <a:t>Entrega 2</a:t>
            </a:r>
          </a:p>
          <a:p>
            <a:r>
              <a:rPr lang="pt-BR" dirty="0">
                <a:solidFill>
                  <a:schemeClr val="bg1"/>
                </a:solidFill>
                <a:latin typeface="Bahnschrift SemiBold" panose="020B0502040204020203" pitchFamily="34" charset="0"/>
              </a:rPr>
              <a:t>Diagrama de atividades</a:t>
            </a:r>
          </a:p>
        </p:txBody>
      </p:sp>
      <p:cxnSp>
        <p:nvCxnSpPr>
          <p:cNvPr id="10" name="Conector reto 9">
            <a:extLst>
              <a:ext uri="{FF2B5EF4-FFF2-40B4-BE49-F238E27FC236}">
                <a16:creationId xmlns:a16="http://schemas.microsoft.com/office/drawing/2014/main" id="{6566D5DC-2F82-DCE4-1F25-37220EE305FD}"/>
              </a:ext>
            </a:extLst>
          </p:cNvPr>
          <p:cNvCxnSpPr/>
          <p:nvPr/>
        </p:nvCxnSpPr>
        <p:spPr>
          <a:xfrm>
            <a:off x="839757" y="3463489"/>
            <a:ext cx="33123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CaixaDeTexto 8">
            <a:extLst>
              <a:ext uri="{FF2B5EF4-FFF2-40B4-BE49-F238E27FC236}">
                <a16:creationId xmlns:a16="http://schemas.microsoft.com/office/drawing/2014/main" id="{ADCA858A-84E7-348C-31F2-B057DF78BCAE}"/>
              </a:ext>
            </a:extLst>
          </p:cNvPr>
          <p:cNvSpPr txBox="1"/>
          <p:nvPr/>
        </p:nvSpPr>
        <p:spPr>
          <a:xfrm>
            <a:off x="807805" y="3489435"/>
            <a:ext cx="2371193" cy="307777"/>
          </a:xfrm>
          <a:prstGeom prst="rect">
            <a:avLst/>
          </a:prstGeom>
          <a:noFill/>
        </p:spPr>
        <p:txBody>
          <a:bodyPr wrap="square" rtlCol="0">
            <a:spAutoFit/>
          </a:bodyPr>
          <a:lstStyle/>
          <a:p>
            <a:r>
              <a:rPr lang="pt-BR" sz="1400" dirty="0">
                <a:solidFill>
                  <a:schemeClr val="bg1"/>
                </a:solidFill>
              </a:rPr>
              <a:t>05/03/2024</a:t>
            </a:r>
          </a:p>
        </p:txBody>
      </p:sp>
    </p:spTree>
    <p:extLst>
      <p:ext uri="{BB962C8B-B14F-4D97-AF65-F5344CB8AC3E}">
        <p14:creationId xmlns:p14="http://schemas.microsoft.com/office/powerpoint/2010/main" val="3134601674"/>
      </p:ext>
    </p:extLst>
  </p:cSld>
  <p:clrMapOvr>
    <a:masterClrMapping/>
  </p:clrMapOvr>
  <p:transition/>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BABDDC11211C54C8849723F54CC247B" ma:contentTypeVersion="13" ma:contentTypeDescription="Create a new document." ma:contentTypeScope="" ma:versionID="f4c90d0225da21f5941489de369b3d2b">
  <xsd:schema xmlns:xsd="http://www.w3.org/2001/XMLSchema" xmlns:xs="http://www.w3.org/2001/XMLSchema" xmlns:p="http://schemas.microsoft.com/office/2006/metadata/properties" xmlns:ns2="dd506e8f-a52e-42f4-9a23-2f364156bdd7" xmlns:ns3="88ac0c94-ecf3-4703-9efe-e9a6791ae759" targetNamespace="http://schemas.microsoft.com/office/2006/metadata/properties" ma:root="true" ma:fieldsID="6fa824f0415612c0d6ee937334e11ae1" ns2:_="" ns3:_="">
    <xsd:import namespace="dd506e8f-a52e-42f4-9a23-2f364156bdd7"/>
    <xsd:import namespace="88ac0c94-ecf3-4703-9efe-e9a6791ae759"/>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506e8f-a52e-42f4-9a23-2f364156bdd7"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0ef6089c-5148-4909-88ac-65974e5b7eb0" ma:termSetId="09814cd3-568e-fe90-9814-8d621ff8fb84" ma:anchorId="fba54fb3-c3e1-fe81-a776-ca4b69148c4d" ma:open="true" ma:isKeyword="false">
      <xsd:complexType>
        <xsd:sequence>
          <xsd:element ref="pc:Terms" minOccurs="0" maxOccurs="1"/>
        </xsd:sequence>
      </xsd:complex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8ac0c94-ecf3-4703-9efe-e9a6791ae759"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0b3a4e62-3c5a-428b-b395-9886a9e41ad7}" ma:internalName="TaxCatchAll" ma:showField="CatchAllData" ma:web="88ac0c94-ecf3-4703-9efe-e9a6791ae75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ReferenceId xmlns="dd506e8f-a52e-42f4-9a23-2f364156bdd7" xsi:nil="true"/>
    <TaxCatchAll xmlns="88ac0c94-ecf3-4703-9efe-e9a6791ae759" xsi:nil="true"/>
    <lcf76f155ced4ddcb4097134ff3c332f xmlns="dd506e8f-a52e-42f4-9a23-2f364156bdd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073D0536-0C1F-4E22-8939-08D9DFACB80E}">
  <ds:schemaRefs>
    <ds:schemaRef ds:uri="http://schemas.microsoft.com/sharepoint/v3/contenttype/forms"/>
  </ds:schemaRefs>
</ds:datastoreItem>
</file>

<file path=customXml/itemProps2.xml><?xml version="1.0" encoding="utf-8"?>
<ds:datastoreItem xmlns:ds="http://schemas.openxmlformats.org/officeDocument/2006/customXml" ds:itemID="{90FF5F63-340B-4AF1-9F01-831D3E68282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d506e8f-a52e-42f4-9a23-2f364156bdd7"/>
    <ds:schemaRef ds:uri="88ac0c94-ecf3-4703-9efe-e9a6791ae75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9EF8A0D-3C04-410E-912E-858131955BDE}">
  <ds:schemaRefs>
    <ds:schemaRef ds:uri="http://schemas.microsoft.com/office/2006/metadata/properties"/>
    <ds:schemaRef ds:uri="http://schemas.microsoft.com/office/infopath/2007/PartnerControls"/>
    <ds:schemaRef ds:uri="dd506e8f-a52e-42f4-9a23-2f364156bdd7"/>
    <ds:schemaRef ds:uri="88ac0c94-ecf3-4703-9efe-e9a6791ae759"/>
  </ds:schemaRefs>
</ds:datastoreItem>
</file>

<file path=docProps/app.xml><?xml version="1.0" encoding="utf-8"?>
<Properties xmlns="http://schemas.openxmlformats.org/officeDocument/2006/extended-properties" xmlns:vt="http://schemas.openxmlformats.org/officeDocument/2006/docPropsVTypes">
  <TotalTime>3631</TotalTime>
  <Words>952</Words>
  <Application>Microsoft Office PowerPoint</Application>
  <PresentationFormat>Widescreen</PresentationFormat>
  <Paragraphs>108</Paragraphs>
  <Slides>18</Slides>
  <Notes>0</Notes>
  <HiddenSlides>0</HiddenSlides>
  <MMClips>0</MMClips>
  <ScaleCrop>false</ScaleCrop>
  <HeadingPairs>
    <vt:vector size="4" baseType="variant">
      <vt:variant>
        <vt:lpstr>Tema</vt:lpstr>
      </vt:variant>
      <vt:variant>
        <vt:i4>1</vt:i4>
      </vt:variant>
      <vt:variant>
        <vt:lpstr>Títulos de slides</vt:lpstr>
      </vt:variant>
      <vt:variant>
        <vt:i4>18</vt:i4>
      </vt:variant>
    </vt:vector>
  </HeadingPairs>
  <TitlesOfParts>
    <vt:vector size="19" baseType="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OSEIAS DOMINGOS GOMES</dc:creator>
  <cp:lastModifiedBy>Oseias Gomes</cp:lastModifiedBy>
  <cp:revision>8</cp:revision>
  <dcterms:created xsi:type="dcterms:W3CDTF">2024-02-24T22:09:14Z</dcterms:created>
  <dcterms:modified xsi:type="dcterms:W3CDTF">2024-04-01T18:25:17Z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0x0101003BABDDC11211C54C8849723F54CC247B</vt:lpwstr>
  </property>
</Properties>
</file>

<file path=docProps/thumbnail.jpeg>
</file>